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7.xml" ContentType="application/vnd.openxmlformats-officedocument.theme+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theme/theme8.xml" ContentType="application/vnd.openxmlformats-officedocument.theme+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theme/theme9.xml" ContentType="application/vnd.openxmlformats-officedocument.theme+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theme/theme10.xml" ContentType="application/vnd.openxmlformats-officedocument.theme+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11.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theme/theme12.xml" ContentType="application/vnd.openxmlformats-officedocument.theme+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 id="2147483696" r:id="rId6"/>
    <p:sldMasterId id="2147483818" r:id="rId7"/>
    <p:sldMasterId id="2147483964" r:id="rId8"/>
    <p:sldMasterId id="2147483988" r:id="rId9"/>
    <p:sldMasterId id="2147484012" r:id="rId10"/>
    <p:sldMasterId id="2147484062" r:id="rId11"/>
    <p:sldMasterId id="2147484074" r:id="rId12"/>
    <p:sldMasterId id="2147484086" r:id="rId13"/>
    <p:sldMasterId id="2147484135" r:id="rId14"/>
    <p:sldMasterId id="2147484160" r:id="rId15"/>
    <p:sldMasterId id="2147484172" r:id="rId16"/>
  </p:sldMasterIdLst>
  <p:notesMasterIdLst>
    <p:notesMasterId r:id="rId40"/>
  </p:notesMasterIdLst>
  <p:sldIdLst>
    <p:sldId id="257" r:id="rId17"/>
    <p:sldId id="296" r:id="rId18"/>
    <p:sldId id="297" r:id="rId19"/>
    <p:sldId id="298" r:id="rId20"/>
    <p:sldId id="285" r:id="rId21"/>
    <p:sldId id="299" r:id="rId22"/>
    <p:sldId id="258" r:id="rId23"/>
    <p:sldId id="283" r:id="rId24"/>
    <p:sldId id="303" r:id="rId25"/>
    <p:sldId id="302" r:id="rId26"/>
    <p:sldId id="268" r:id="rId27"/>
    <p:sldId id="278" r:id="rId28"/>
    <p:sldId id="279" r:id="rId29"/>
    <p:sldId id="280" r:id="rId30"/>
    <p:sldId id="284" r:id="rId31"/>
    <p:sldId id="304" r:id="rId32"/>
    <p:sldId id="288" r:id="rId33"/>
    <p:sldId id="289" r:id="rId34"/>
    <p:sldId id="290" r:id="rId35"/>
    <p:sldId id="291" r:id="rId36"/>
    <p:sldId id="292" r:id="rId37"/>
    <p:sldId id="301" r:id="rId38"/>
    <p:sldId id="26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ire Fraser [7147]" initials="CF[" lastIdx="2" clrIdx="0">
    <p:extLst>
      <p:ext uri="{19B8F6BF-5375-455C-9EA6-DF929625EA0E}">
        <p15:presenceInfo xmlns:p15="http://schemas.microsoft.com/office/powerpoint/2012/main" userId="Claire Fraser [7147]" providerId="None"/>
      </p:ext>
    </p:extLst>
  </p:cmAuthor>
  <p:cmAuthor id="2" name="Anna Dickinson [7302]" initials="AD[" lastIdx="2" clrIdx="1">
    <p:extLst>
      <p:ext uri="{19B8F6BF-5375-455C-9EA6-DF929625EA0E}">
        <p15:presenceInfo xmlns:p15="http://schemas.microsoft.com/office/powerpoint/2012/main" userId="S-1-5-21-2029537294-294921379-188441444-1158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92" autoAdjust="0"/>
    <p:restoredTop sz="63506" autoAdjust="0"/>
  </p:normalViewPr>
  <p:slideViewPr>
    <p:cSldViewPr snapToGrid="0">
      <p:cViewPr varScale="1">
        <p:scale>
          <a:sx n="42" d="100"/>
          <a:sy n="42" d="100"/>
        </p:scale>
        <p:origin x="152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 Target="slides/slide2.xml"/><Relationship Id="rId26" Type="http://schemas.openxmlformats.org/officeDocument/2006/relationships/slide" Target="slides/slide10.xml"/><Relationship Id="rId39" Type="http://schemas.openxmlformats.org/officeDocument/2006/relationships/slide" Target="slides/slide23.xml"/><Relationship Id="rId21" Type="http://schemas.openxmlformats.org/officeDocument/2006/relationships/slide" Target="slides/slide5.xml"/><Relationship Id="rId34" Type="http://schemas.openxmlformats.org/officeDocument/2006/relationships/slide" Target="slides/slide18.xml"/><Relationship Id="rId42" Type="http://schemas.openxmlformats.org/officeDocument/2006/relationships/presProps" Target="pres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1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8.xml"/><Relationship Id="rId32" Type="http://schemas.openxmlformats.org/officeDocument/2006/relationships/slide" Target="slides/slide16.xml"/><Relationship Id="rId37" Type="http://schemas.openxmlformats.org/officeDocument/2006/relationships/slide" Target="slides/slide21.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7.xml"/><Relationship Id="rId28" Type="http://schemas.openxmlformats.org/officeDocument/2006/relationships/slide" Target="slides/slide12.xml"/><Relationship Id="rId36" Type="http://schemas.openxmlformats.org/officeDocument/2006/relationships/slide" Target="slides/slide20.xml"/><Relationship Id="rId10" Type="http://schemas.openxmlformats.org/officeDocument/2006/relationships/slideMaster" Target="slideMasters/slideMaster7.xml"/><Relationship Id="rId19" Type="http://schemas.openxmlformats.org/officeDocument/2006/relationships/slide" Target="slides/slide3.xml"/><Relationship Id="rId31" Type="http://schemas.openxmlformats.org/officeDocument/2006/relationships/slide" Target="slides/slide15.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6.xml"/><Relationship Id="rId27" Type="http://schemas.openxmlformats.org/officeDocument/2006/relationships/slide" Target="slides/slide11.xml"/><Relationship Id="rId30" Type="http://schemas.openxmlformats.org/officeDocument/2006/relationships/slide" Target="slides/slide14.xml"/><Relationship Id="rId35" Type="http://schemas.openxmlformats.org/officeDocument/2006/relationships/slide" Target="slides/slide19.xml"/><Relationship Id="rId43" Type="http://schemas.openxmlformats.org/officeDocument/2006/relationships/viewProps" Target="viewProps.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1.xml"/><Relationship Id="rId25" Type="http://schemas.openxmlformats.org/officeDocument/2006/relationships/slide" Target="slides/slide9.xml"/><Relationship Id="rId33" Type="http://schemas.openxmlformats.org/officeDocument/2006/relationships/slide" Target="slides/slide17.xml"/><Relationship Id="rId38" Type="http://schemas.openxmlformats.org/officeDocument/2006/relationships/slide" Target="slides/slide22.xml"/><Relationship Id="rId20" Type="http://schemas.openxmlformats.org/officeDocument/2006/relationships/slide" Target="slides/slide4.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D80C68-DCA6-499F-8D0F-6D4EBD4C6C7F}" type="datetimeFigureOut">
              <a:rPr lang="en-GB" smtClean="0"/>
              <a:t>15/09/2021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E20E4-2AA0-43C9-9796-D71C702CF0B0}" type="slidenum">
              <a:rPr lang="en-GB" smtClean="0"/>
              <a:t>‹#›</a:t>
            </a:fld>
            <a:endParaRPr lang="en-GB"/>
          </a:p>
        </p:txBody>
      </p:sp>
    </p:spTree>
    <p:extLst>
      <p:ext uri="{BB962C8B-B14F-4D97-AF65-F5344CB8AC3E}">
        <p14:creationId xmlns:p14="http://schemas.microsoft.com/office/powerpoint/2010/main" val="7339460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6FFB0CE-DB3B-45AD-8556-D7D03CD3C4D8}"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1414403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2</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648562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3</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100" kern="1200" baseline="30000" dirty="0">
              <a:solidFill>
                <a:schemeClr val="tx1"/>
              </a:solidFill>
              <a:effectLst/>
              <a:latin typeface="+mn-lt"/>
              <a:ea typeface="+mn-ea"/>
              <a:cs typeface="+mn-cs"/>
            </a:endParaRPr>
          </a:p>
          <a:p>
            <a:pPr marL="336537" lvl="1" indent="-336537" defTabSz="871661">
              <a:spcAft>
                <a:spcPts val="955"/>
              </a:spcAft>
              <a:buClr>
                <a:srgbClr val="558ED5"/>
              </a:buClr>
              <a:defRPr/>
            </a:pPr>
            <a:endParaRPr lang="en-GB" sz="1100" kern="1200" baseline="30000" dirty="0">
              <a:solidFill>
                <a:schemeClr val="tx1"/>
              </a:solidFill>
              <a:effectLst/>
              <a:latin typeface="+mn-lt"/>
              <a:ea typeface="+mn-ea"/>
              <a:cs typeface="+mn-cs"/>
            </a:endParaRPr>
          </a:p>
          <a:p>
            <a:pPr marL="336537" lvl="1" indent="-336537" defTabSz="871661">
              <a:spcAft>
                <a:spcPts val="955"/>
              </a:spcAft>
              <a:buClr>
                <a:srgbClr val="558ED5"/>
              </a:buClr>
              <a:defRPr/>
            </a:pPr>
            <a:endParaRPr lang="en-GB" sz="1100" dirty="0">
              <a:latin typeface="+mn-lt"/>
            </a:endParaRPr>
          </a:p>
        </p:txBody>
      </p:sp>
    </p:spTree>
    <p:extLst>
      <p:ext uri="{BB962C8B-B14F-4D97-AF65-F5344CB8AC3E}">
        <p14:creationId xmlns:p14="http://schemas.microsoft.com/office/powerpoint/2010/main" val="24383748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4</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672651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5</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0" lvl="1" indent="0" defTabSz="871661">
              <a:spcAft>
                <a:spcPts val="955"/>
              </a:spcAft>
              <a:buClr>
                <a:srgbClr val="558ED5"/>
              </a:buClr>
              <a:buFont typeface="Arial" panose="020B0604020202020204" pitchFamily="34" charset="0"/>
              <a:buNone/>
              <a:defRPr/>
            </a:pPr>
            <a:endParaRPr lang="en-GB" sz="1000" baseline="0" dirty="0"/>
          </a:p>
        </p:txBody>
      </p:sp>
    </p:spTree>
    <p:extLst>
      <p:ext uri="{BB962C8B-B14F-4D97-AF65-F5344CB8AC3E}">
        <p14:creationId xmlns:p14="http://schemas.microsoft.com/office/powerpoint/2010/main" val="39824245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10"/>
          </p:nvPr>
        </p:nvSpPr>
        <p:spPr/>
        <p:txBody>
          <a:bodyPr/>
          <a:lstStyle/>
          <a:p>
            <a:fld id="{581E20E4-2AA0-43C9-9796-D71C702CF0B0}" type="slidenum">
              <a:rPr lang="en-GB" smtClean="0"/>
              <a:t>6</a:t>
            </a:fld>
            <a:endParaRPr lang="en-GB"/>
          </a:p>
        </p:txBody>
      </p:sp>
    </p:spTree>
    <p:extLst>
      <p:ext uri="{BB962C8B-B14F-4D97-AF65-F5344CB8AC3E}">
        <p14:creationId xmlns:p14="http://schemas.microsoft.com/office/powerpoint/2010/main" val="20970174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7</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510601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8</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marR="0" lvl="1" indent="-336537" algn="l" defTabSz="871661" rtl="0" eaLnBrk="1" fontAlgn="auto" latinLnBrk="0" hangingPunct="1">
              <a:lnSpc>
                <a:spcPct val="100000"/>
              </a:lnSpc>
              <a:spcBef>
                <a:spcPts val="0"/>
              </a:spcBef>
              <a:spcAft>
                <a:spcPts val="955"/>
              </a:spcAft>
              <a:buClr>
                <a:srgbClr val="558ED5"/>
              </a:buClr>
              <a:buSzTx/>
              <a:buFontTx/>
              <a:buNone/>
              <a:tabLst/>
              <a:defRPr/>
            </a:pPr>
            <a:endParaRPr lang="en-GB" sz="1000" baseline="0" dirty="0"/>
          </a:p>
        </p:txBody>
      </p:sp>
    </p:spTree>
    <p:extLst>
      <p:ext uri="{BB962C8B-B14F-4D97-AF65-F5344CB8AC3E}">
        <p14:creationId xmlns:p14="http://schemas.microsoft.com/office/powerpoint/2010/main" val="16737888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9</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0" lvl="1" indent="0" defTabSz="871661">
              <a:spcAft>
                <a:spcPts val="955"/>
              </a:spcAft>
              <a:buClr>
                <a:srgbClr val="558ED5"/>
              </a:buClr>
              <a:buFont typeface="Arial" panose="020B0604020202020204" pitchFamily="34" charset="0"/>
              <a:buNone/>
              <a:defRPr/>
            </a:pPr>
            <a:endParaRPr lang="en-GB" sz="1000" dirty="0"/>
          </a:p>
        </p:txBody>
      </p:sp>
    </p:spTree>
    <p:extLst>
      <p:ext uri="{BB962C8B-B14F-4D97-AF65-F5344CB8AC3E}">
        <p14:creationId xmlns:p14="http://schemas.microsoft.com/office/powerpoint/2010/main" val="12003993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10</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9596176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11</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0" lvl="1" indent="0" defTabSz="871661">
              <a:spcAft>
                <a:spcPts val="955"/>
              </a:spcAft>
              <a:buClr>
                <a:srgbClr val="558ED5"/>
              </a:buClr>
              <a:buFont typeface="Arial" panose="020B0604020202020204" pitchFamily="34" charset="0"/>
              <a:buNone/>
              <a:defRPr/>
            </a:pPr>
            <a:endParaRPr lang="en-GB" sz="1000" dirty="0"/>
          </a:p>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535195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12</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2278265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13</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0" lvl="1" indent="0" defTabSz="871661">
              <a:spcAft>
                <a:spcPts val="955"/>
              </a:spcAft>
              <a:buClr>
                <a:srgbClr val="558ED5"/>
              </a:buClr>
              <a:buFont typeface="Arial" panose="020B0604020202020204" pitchFamily="34" charset="0"/>
              <a:buNone/>
              <a:defRPr/>
            </a:pPr>
            <a:endParaRPr lang="en-GB" sz="1000" dirty="0"/>
          </a:p>
        </p:txBody>
      </p:sp>
    </p:spTree>
    <p:extLst>
      <p:ext uri="{BB962C8B-B14F-4D97-AF65-F5344CB8AC3E}">
        <p14:creationId xmlns:p14="http://schemas.microsoft.com/office/powerpoint/2010/main" val="39865419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14</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22831349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15</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4016980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16</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0" lvl="1" indent="0" defTabSz="871661">
              <a:spcAft>
                <a:spcPts val="955"/>
              </a:spcAft>
              <a:buClr>
                <a:srgbClr val="558ED5"/>
              </a:buClr>
              <a:buFont typeface="Arial" panose="020B0604020202020204" pitchFamily="34" charset="0"/>
              <a:buNone/>
              <a:defRPr/>
            </a:pPr>
            <a:endParaRPr lang="en-GB" sz="1000" baseline="0" dirty="0"/>
          </a:p>
        </p:txBody>
      </p:sp>
    </p:spTree>
    <p:extLst>
      <p:ext uri="{BB962C8B-B14F-4D97-AF65-F5344CB8AC3E}">
        <p14:creationId xmlns:p14="http://schemas.microsoft.com/office/powerpoint/2010/main" val="3259394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17</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0" marR="0" lvl="1" indent="0" algn="l" defTabSz="871661" rtl="0" eaLnBrk="1" fontAlgn="auto" latinLnBrk="0" hangingPunct="1">
              <a:lnSpc>
                <a:spcPct val="100000"/>
              </a:lnSpc>
              <a:spcBef>
                <a:spcPts val="0"/>
              </a:spcBef>
              <a:spcAft>
                <a:spcPts val="955"/>
              </a:spcAft>
              <a:buClr>
                <a:srgbClr val="558ED5"/>
              </a:buClr>
              <a:buSzTx/>
              <a:buFont typeface="Arial" panose="020B0604020202020204" pitchFamily="34" charset="0"/>
              <a:buNone/>
              <a:tabLst/>
              <a:defRPr/>
            </a:pPr>
            <a:endParaRPr lang="en-GB" sz="1000" dirty="0"/>
          </a:p>
        </p:txBody>
      </p:sp>
    </p:spTree>
    <p:extLst>
      <p:ext uri="{BB962C8B-B14F-4D97-AF65-F5344CB8AC3E}">
        <p14:creationId xmlns:p14="http://schemas.microsoft.com/office/powerpoint/2010/main" val="26347656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18</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marR="0" lvl="1" indent="-336537" algn="l" defTabSz="871661" rtl="0" eaLnBrk="1" fontAlgn="auto" latinLnBrk="0" hangingPunct="1">
              <a:lnSpc>
                <a:spcPct val="100000"/>
              </a:lnSpc>
              <a:spcBef>
                <a:spcPts val="0"/>
              </a:spcBef>
              <a:spcAft>
                <a:spcPts val="955"/>
              </a:spcAft>
              <a:buClr>
                <a:srgbClr val="558ED5"/>
              </a:buClr>
              <a:buSzTx/>
              <a:buFontTx/>
              <a:buNone/>
              <a:tabLst/>
              <a:defRPr/>
            </a:pPr>
            <a:endParaRPr lang="en-GB" sz="1000" dirty="0">
              <a:latin typeface="Calibri" panose="020F0502020204030204" pitchFamily="34" charset="0"/>
            </a:endParaRPr>
          </a:p>
        </p:txBody>
      </p:sp>
    </p:spTree>
    <p:extLst>
      <p:ext uri="{BB962C8B-B14F-4D97-AF65-F5344CB8AC3E}">
        <p14:creationId xmlns:p14="http://schemas.microsoft.com/office/powerpoint/2010/main" val="250486327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19</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0" lvl="1" indent="0" defTabSz="871661">
              <a:spcAft>
                <a:spcPts val="955"/>
              </a:spcAft>
              <a:buClr>
                <a:srgbClr val="558ED5"/>
              </a:buClr>
              <a:buFont typeface="Arial" panose="020B0604020202020204" pitchFamily="34" charset="0"/>
              <a:buNone/>
              <a:defRPr/>
            </a:pPr>
            <a:endParaRPr lang="en-GB" sz="1000" dirty="0"/>
          </a:p>
        </p:txBody>
      </p:sp>
    </p:spTree>
    <p:extLst>
      <p:ext uri="{BB962C8B-B14F-4D97-AF65-F5344CB8AC3E}">
        <p14:creationId xmlns:p14="http://schemas.microsoft.com/office/powerpoint/2010/main" val="9421738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20</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21401384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7CE3EAA9-576E-436B-94FC-8CD4E2D5201E}" type="slidenum">
              <a:rPr lang="en-US" altLang="en-US" smtClean="0">
                <a:solidFill>
                  <a:srgbClr val="000000"/>
                </a:solidFill>
              </a:rPr>
              <a:pPr eaLnBrk="1" hangingPunct="1"/>
              <a:t>21</a:t>
            </a:fld>
            <a:endParaRPr lang="en-US" altLang="en-US">
              <a:solidFill>
                <a:srgbClr val="000000"/>
              </a:solidFill>
            </a:endParaRPr>
          </a:p>
        </p:txBody>
      </p:sp>
      <p:sp>
        <p:nvSpPr>
          <p:cNvPr id="614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0" lvl="1" indent="0" defTabSz="871661">
              <a:spcAft>
                <a:spcPts val="955"/>
              </a:spcAft>
              <a:buClr>
                <a:srgbClr val="558ED5"/>
              </a:buClr>
              <a:buFont typeface="Arial" panose="020B0604020202020204" pitchFamily="34" charset="0"/>
              <a:buNone/>
              <a:defRPr/>
            </a:pPr>
            <a:endParaRPr lang="en-GB" sz="1000" dirty="0"/>
          </a:p>
        </p:txBody>
      </p:sp>
    </p:spTree>
    <p:extLst>
      <p:ext uri="{BB962C8B-B14F-4D97-AF65-F5344CB8AC3E}">
        <p14:creationId xmlns:p14="http://schemas.microsoft.com/office/powerpoint/2010/main" val="857562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685669" indent="-263719" eaLnBrk="0" hangingPunct="0">
              <a:defRPr>
                <a:solidFill>
                  <a:schemeClr val="tx1"/>
                </a:solidFill>
                <a:latin typeface="Arial" charset="0"/>
              </a:defRPr>
            </a:lvl2pPr>
            <a:lvl3pPr marL="1054875" indent="-210975" eaLnBrk="0" hangingPunct="0">
              <a:defRPr>
                <a:solidFill>
                  <a:schemeClr val="tx1"/>
                </a:solidFill>
                <a:latin typeface="Arial" charset="0"/>
              </a:defRPr>
            </a:lvl3pPr>
            <a:lvl4pPr marL="1476825" indent="-210975" eaLnBrk="0" hangingPunct="0">
              <a:defRPr>
                <a:solidFill>
                  <a:schemeClr val="tx1"/>
                </a:solidFill>
                <a:latin typeface="Arial" charset="0"/>
              </a:defRPr>
            </a:lvl4pPr>
            <a:lvl5pPr marL="1898774" indent="-210975" eaLnBrk="0" hangingPunct="0">
              <a:defRPr>
                <a:solidFill>
                  <a:schemeClr val="tx1"/>
                </a:solidFill>
                <a:latin typeface="Arial" charset="0"/>
              </a:defRPr>
            </a:lvl5pPr>
            <a:lvl6pPr marL="2320724" indent="-210975" eaLnBrk="0" fontAlgn="base" hangingPunct="0">
              <a:spcBef>
                <a:spcPct val="0"/>
              </a:spcBef>
              <a:spcAft>
                <a:spcPct val="0"/>
              </a:spcAft>
              <a:defRPr>
                <a:solidFill>
                  <a:schemeClr val="tx1"/>
                </a:solidFill>
                <a:latin typeface="Arial" charset="0"/>
              </a:defRPr>
            </a:lvl6pPr>
            <a:lvl7pPr marL="2742674" indent="-210975" eaLnBrk="0" fontAlgn="base" hangingPunct="0">
              <a:spcBef>
                <a:spcPct val="0"/>
              </a:spcBef>
              <a:spcAft>
                <a:spcPct val="0"/>
              </a:spcAft>
              <a:defRPr>
                <a:solidFill>
                  <a:schemeClr val="tx1"/>
                </a:solidFill>
                <a:latin typeface="Arial" charset="0"/>
              </a:defRPr>
            </a:lvl7pPr>
            <a:lvl8pPr marL="3164624" indent="-210975" eaLnBrk="0" fontAlgn="base" hangingPunct="0">
              <a:spcBef>
                <a:spcPct val="0"/>
              </a:spcBef>
              <a:spcAft>
                <a:spcPct val="0"/>
              </a:spcAft>
              <a:defRPr>
                <a:solidFill>
                  <a:schemeClr val="tx1"/>
                </a:solidFill>
                <a:latin typeface="Arial" charset="0"/>
              </a:defRPr>
            </a:lvl8pPr>
            <a:lvl9pPr marL="3586574" indent="-210975" eaLnBrk="0" fontAlgn="base" hangingPunct="0">
              <a:spcBef>
                <a:spcPct val="0"/>
              </a:spcBef>
              <a:spcAft>
                <a:spcPct val="0"/>
              </a:spcAft>
              <a:defRPr>
                <a:solidFill>
                  <a:schemeClr val="tx1"/>
                </a:solidFill>
                <a:latin typeface="Arial" charset="0"/>
              </a:defRPr>
            </a:lvl9pPr>
          </a:lstStyle>
          <a:p>
            <a:pPr eaLnBrk="1" hangingPunct="1"/>
            <a:fld id="{8CCCFC9C-6C82-4685-9710-B48A31CED90E}" type="slidenum">
              <a:rPr lang="en-US" altLang="en-US" smtClean="0">
                <a:solidFill>
                  <a:srgbClr val="000000"/>
                </a:solidFill>
              </a:rPr>
              <a:pPr eaLnBrk="1" hangingPunct="1"/>
              <a:t>22</a:t>
            </a:fld>
            <a:endParaRPr lang="en-US" altLang="en-US">
              <a:solidFill>
                <a:srgbClr val="000000"/>
              </a:solidFill>
            </a:endParaRPr>
          </a:p>
        </p:txBody>
      </p:sp>
      <p:sp>
        <p:nvSpPr>
          <p:cNvPr id="717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xfrm>
            <a:off x="959354" y="4342939"/>
            <a:ext cx="5012853" cy="2882055"/>
          </a:xfrm>
        </p:spPr>
        <p:txBody>
          <a:bodyPr wrap="square" numCol="1" anchor="t" anchorCtr="0" compatLnSpc="1">
            <a:prstTxWarp prst="textNoShape">
              <a:avLst/>
            </a:prstTxWarp>
            <a:normAutofit/>
          </a:bodyPr>
          <a:lstStyle/>
          <a:p>
            <a:pPr marL="336537" lvl="1" indent="-336537" defTabSz="871661">
              <a:spcAft>
                <a:spcPts val="955"/>
              </a:spcAft>
              <a:buClr>
                <a:srgbClr val="558ED5"/>
              </a:buClr>
              <a:defRPr/>
            </a:pPr>
            <a:endParaRPr lang="en-GB" sz="1000" dirty="0"/>
          </a:p>
        </p:txBody>
      </p:sp>
    </p:spTree>
    <p:extLst>
      <p:ext uri="{BB962C8B-B14F-4D97-AF65-F5344CB8AC3E}">
        <p14:creationId xmlns:p14="http://schemas.microsoft.com/office/powerpoint/2010/main" val="800674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1350193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7062995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874903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47432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33283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417770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56828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779761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758451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51196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0646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802925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44795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6005776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154039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159219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559032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4730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437722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1577786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032998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653155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a:lvl1pPr>
          </a:lstStyle>
          <a:p>
            <a:pPr lvl="0"/>
            <a:r>
              <a:rPr lang="en-US"/>
              <a:t>Click to edit Master text styles</a:t>
            </a:r>
          </a:p>
        </p:txBody>
      </p:sp>
    </p:spTree>
    <p:extLst>
      <p:ext uri="{BB962C8B-B14F-4D97-AF65-F5344CB8AC3E}">
        <p14:creationId xmlns:p14="http://schemas.microsoft.com/office/powerpoint/2010/main" val="37929108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78864411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8112199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4771350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9505370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0472622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524434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962869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9238237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03945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917356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255213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9649173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168184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5282268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7622171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5000128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2868510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4012165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8161563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300658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3144064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22661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38439259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48319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24938803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5250190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6925838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28302686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691570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724603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01551863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03979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87338896"/>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99512853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1239597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15418581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6856847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6461900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06451714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877213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24778124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1628637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300032221"/>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7721282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a:lvl1pPr>
          </a:lstStyle>
          <a:p>
            <a:pPr lvl="0"/>
            <a:r>
              <a:rPr lang="en-US"/>
              <a:t>Click to edit Master text styles</a:t>
            </a:r>
          </a:p>
        </p:txBody>
      </p:sp>
    </p:spTree>
    <p:extLst>
      <p:ext uri="{BB962C8B-B14F-4D97-AF65-F5344CB8AC3E}">
        <p14:creationId xmlns:p14="http://schemas.microsoft.com/office/powerpoint/2010/main" val="4274074641"/>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198900988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2304816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18945314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1919796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2192781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15249840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5795766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66887411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94814743"/>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62883475"/>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4603742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13411570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0941524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797835878"/>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5276358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8123549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49652806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0530970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2754249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55948051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9055251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5133463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28448348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67808172"/>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48916332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0475877"/>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6844107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8522976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20361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934930449"/>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187346776"/>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7901639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26220599"/>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8519527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53847831"/>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278601106"/>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55591540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75790923"/>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435723095"/>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761688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66447854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852436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8229651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587000"/>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208966464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8750600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2561456072"/>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0534079"/>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9285677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60151863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6589290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4035313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89999608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756463767"/>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628523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6096001" y="1988820"/>
            <a:ext cx="4186343" cy="24561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5" name="Picture Placeholder 2"/>
          <p:cNvSpPr>
            <a:spLocks noGrp="1"/>
          </p:cNvSpPr>
          <p:nvPr>
            <p:ph type="pic" idx="10"/>
          </p:nvPr>
        </p:nvSpPr>
        <p:spPr>
          <a:xfrm>
            <a:off x="815341" y="1988821"/>
            <a:ext cx="4320540" cy="252031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Tree>
    <p:extLst>
      <p:ext uri="{BB962C8B-B14F-4D97-AF65-F5344CB8AC3E}">
        <p14:creationId xmlns:p14="http://schemas.microsoft.com/office/powerpoint/2010/main" val="1801637656"/>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375235324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79586669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82222072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13169407"/>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40316930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58379369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8804694"/>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314683890"/>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60677644"/>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677848096"/>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9533943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4137224388"/>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25856339"/>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333515004"/>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05873048"/>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38894271"/>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76893061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1514243"/>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24667669"/>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588794236"/>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3602032"/>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139414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theme" Target="../theme/theme6.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7.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7.xml"/><Relationship Id="rId3" Type="http://schemas.openxmlformats.org/officeDocument/2006/relationships/slideLayout" Target="../slideLayouts/slideLayout82.xml"/><Relationship Id="rId7" Type="http://schemas.openxmlformats.org/officeDocument/2006/relationships/slideLayout" Target="../slideLayouts/slideLayout86.xml"/><Relationship Id="rId12" Type="http://schemas.openxmlformats.org/officeDocument/2006/relationships/theme" Target="../theme/theme8.xml"/><Relationship Id="rId2" Type="http://schemas.openxmlformats.org/officeDocument/2006/relationships/slideLayout" Target="../slideLayouts/slideLayout81.xml"/><Relationship Id="rId1" Type="http://schemas.openxmlformats.org/officeDocument/2006/relationships/slideLayout" Target="../slideLayouts/slideLayout80.xml"/><Relationship Id="rId6" Type="http://schemas.openxmlformats.org/officeDocument/2006/relationships/slideLayout" Target="../slideLayouts/slideLayout85.xml"/><Relationship Id="rId11" Type="http://schemas.openxmlformats.org/officeDocument/2006/relationships/slideLayout" Target="../slideLayouts/slideLayout90.xml"/><Relationship Id="rId5" Type="http://schemas.openxmlformats.org/officeDocument/2006/relationships/slideLayout" Target="../slideLayouts/slideLayout84.xml"/><Relationship Id="rId10" Type="http://schemas.openxmlformats.org/officeDocument/2006/relationships/slideLayout" Target="../slideLayouts/slideLayout89.xml"/><Relationship Id="rId4" Type="http://schemas.openxmlformats.org/officeDocument/2006/relationships/slideLayout" Target="../slideLayouts/slideLayout83.xml"/><Relationship Id="rId9" Type="http://schemas.openxmlformats.org/officeDocument/2006/relationships/slideLayout" Target="../slideLayouts/slideLayout8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8.xml"/><Relationship Id="rId3" Type="http://schemas.openxmlformats.org/officeDocument/2006/relationships/slideLayout" Target="../slideLayouts/slideLayout93.xml"/><Relationship Id="rId7" Type="http://schemas.openxmlformats.org/officeDocument/2006/relationships/slideLayout" Target="../slideLayouts/slideLayout97.xml"/><Relationship Id="rId12" Type="http://schemas.openxmlformats.org/officeDocument/2006/relationships/theme" Target="../theme/theme9.xml"/><Relationship Id="rId2" Type="http://schemas.openxmlformats.org/officeDocument/2006/relationships/slideLayout" Target="../slideLayouts/slideLayout92.xml"/><Relationship Id="rId1" Type="http://schemas.openxmlformats.org/officeDocument/2006/relationships/slideLayout" Target="../slideLayouts/slideLayout91.xml"/><Relationship Id="rId6" Type="http://schemas.openxmlformats.org/officeDocument/2006/relationships/slideLayout" Target="../slideLayouts/slideLayout96.xml"/><Relationship Id="rId11" Type="http://schemas.openxmlformats.org/officeDocument/2006/relationships/slideLayout" Target="../slideLayouts/slideLayout101.xml"/><Relationship Id="rId5" Type="http://schemas.openxmlformats.org/officeDocument/2006/relationships/slideLayout" Target="../slideLayouts/slideLayout95.xml"/><Relationship Id="rId10" Type="http://schemas.openxmlformats.org/officeDocument/2006/relationships/slideLayout" Target="../slideLayouts/slideLayout100.xml"/><Relationship Id="rId4" Type="http://schemas.openxmlformats.org/officeDocument/2006/relationships/slideLayout" Target="../slideLayouts/slideLayout94.xml"/><Relationship Id="rId9" Type="http://schemas.openxmlformats.org/officeDocument/2006/relationships/slideLayout" Target="../slideLayouts/slideLayout99.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9.xml"/><Relationship Id="rId3" Type="http://schemas.openxmlformats.org/officeDocument/2006/relationships/slideLayout" Target="../slideLayouts/slideLayout104.xml"/><Relationship Id="rId7" Type="http://schemas.openxmlformats.org/officeDocument/2006/relationships/slideLayout" Target="../slideLayouts/slideLayout108.xml"/><Relationship Id="rId12" Type="http://schemas.openxmlformats.org/officeDocument/2006/relationships/theme" Target="../theme/theme10.xml"/><Relationship Id="rId2" Type="http://schemas.openxmlformats.org/officeDocument/2006/relationships/slideLayout" Target="../slideLayouts/slideLayout103.xml"/><Relationship Id="rId1" Type="http://schemas.openxmlformats.org/officeDocument/2006/relationships/slideLayout" Target="../slideLayouts/slideLayout102.xml"/><Relationship Id="rId6" Type="http://schemas.openxmlformats.org/officeDocument/2006/relationships/slideLayout" Target="../slideLayouts/slideLayout107.xml"/><Relationship Id="rId11" Type="http://schemas.openxmlformats.org/officeDocument/2006/relationships/slideLayout" Target="../slideLayouts/slideLayout112.xml"/><Relationship Id="rId5" Type="http://schemas.openxmlformats.org/officeDocument/2006/relationships/slideLayout" Target="../slideLayouts/slideLayout106.xml"/><Relationship Id="rId10" Type="http://schemas.openxmlformats.org/officeDocument/2006/relationships/slideLayout" Target="../slideLayouts/slideLayout111.xml"/><Relationship Id="rId4" Type="http://schemas.openxmlformats.org/officeDocument/2006/relationships/slideLayout" Target="../slideLayouts/slideLayout105.xml"/><Relationship Id="rId9" Type="http://schemas.openxmlformats.org/officeDocument/2006/relationships/slideLayout" Target="../slideLayouts/slideLayout11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0.xml"/><Relationship Id="rId13" Type="http://schemas.openxmlformats.org/officeDocument/2006/relationships/theme" Target="../theme/theme11.xml"/><Relationship Id="rId3" Type="http://schemas.openxmlformats.org/officeDocument/2006/relationships/slideLayout" Target="../slideLayouts/slideLayout115.xml"/><Relationship Id="rId7" Type="http://schemas.openxmlformats.org/officeDocument/2006/relationships/slideLayout" Target="../slideLayouts/slideLayout119.xml"/><Relationship Id="rId12" Type="http://schemas.openxmlformats.org/officeDocument/2006/relationships/slideLayout" Target="../slideLayouts/slideLayout124.xml"/><Relationship Id="rId2" Type="http://schemas.openxmlformats.org/officeDocument/2006/relationships/slideLayout" Target="../slideLayouts/slideLayout114.xml"/><Relationship Id="rId1" Type="http://schemas.openxmlformats.org/officeDocument/2006/relationships/slideLayout" Target="../slideLayouts/slideLayout113.xml"/><Relationship Id="rId6" Type="http://schemas.openxmlformats.org/officeDocument/2006/relationships/slideLayout" Target="../slideLayouts/slideLayout118.xml"/><Relationship Id="rId11" Type="http://schemas.openxmlformats.org/officeDocument/2006/relationships/slideLayout" Target="../slideLayouts/slideLayout123.xml"/><Relationship Id="rId5" Type="http://schemas.openxmlformats.org/officeDocument/2006/relationships/slideLayout" Target="../slideLayouts/slideLayout117.xml"/><Relationship Id="rId10" Type="http://schemas.openxmlformats.org/officeDocument/2006/relationships/slideLayout" Target="../slideLayouts/slideLayout122.xml"/><Relationship Id="rId4" Type="http://schemas.openxmlformats.org/officeDocument/2006/relationships/slideLayout" Target="../slideLayouts/slideLayout116.xml"/><Relationship Id="rId9" Type="http://schemas.openxmlformats.org/officeDocument/2006/relationships/slideLayout" Target="../slideLayouts/slideLayout121.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2.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theme" Target="../theme/theme12.xml"/><Relationship Id="rId2" Type="http://schemas.openxmlformats.org/officeDocument/2006/relationships/slideLayout" Target="../slideLayouts/slideLayout126.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3.xml"/><Relationship Id="rId3" Type="http://schemas.openxmlformats.org/officeDocument/2006/relationships/slideLayout" Target="../slideLayouts/slideLayout138.xml"/><Relationship Id="rId7" Type="http://schemas.openxmlformats.org/officeDocument/2006/relationships/slideLayout" Target="../slideLayouts/slideLayout142.xml"/><Relationship Id="rId12" Type="http://schemas.openxmlformats.org/officeDocument/2006/relationships/theme" Target="../theme/theme13.xml"/><Relationship Id="rId2" Type="http://schemas.openxmlformats.org/officeDocument/2006/relationships/slideLayout" Target="../slideLayouts/slideLayout137.xml"/><Relationship Id="rId1" Type="http://schemas.openxmlformats.org/officeDocument/2006/relationships/slideLayout" Target="../slideLayouts/slideLayout136.xml"/><Relationship Id="rId6" Type="http://schemas.openxmlformats.org/officeDocument/2006/relationships/slideLayout" Target="../slideLayouts/slideLayout141.xml"/><Relationship Id="rId11" Type="http://schemas.openxmlformats.org/officeDocument/2006/relationships/slideLayout" Target="../slideLayouts/slideLayout146.xml"/><Relationship Id="rId5" Type="http://schemas.openxmlformats.org/officeDocument/2006/relationships/slideLayout" Target="../slideLayouts/slideLayout140.xml"/><Relationship Id="rId10" Type="http://schemas.openxmlformats.org/officeDocument/2006/relationships/slideLayout" Target="../slideLayouts/slideLayout145.xml"/><Relationship Id="rId4" Type="http://schemas.openxmlformats.org/officeDocument/2006/relationships/slideLayout" Target="../slideLayouts/slideLayout139.xml"/><Relationship Id="rId9" Type="http://schemas.openxmlformats.org/officeDocument/2006/relationships/slideLayout" Target="../slideLayouts/slideLayout14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6984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086843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938" r:id="rId12"/>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236743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01627317"/>
      </p:ext>
    </p:extLst>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56007229"/>
      </p:ext>
    </p:extLst>
  </p:cSld>
  <p:clrMap bg1="lt1" tx1="dk1" bg2="lt2" tx2="dk2" accent1="accent1" accent2="accent2" accent3="accent3" accent4="accent4" accent5="accent5" accent6="accent6" hlink="hlink" folHlink="folHlink"/>
  <p:sldLayoutIdLst>
    <p:sldLayoutId id="2147483965" r:id="rId1"/>
    <p:sldLayoutId id="2147483966" r:id="rId2"/>
    <p:sldLayoutId id="2147483967" r:id="rId3"/>
    <p:sldLayoutId id="2147483968" r:id="rId4"/>
    <p:sldLayoutId id="2147483969" r:id="rId5"/>
    <p:sldLayoutId id="2147483970" r:id="rId6"/>
    <p:sldLayoutId id="2147483971" r:id="rId7"/>
    <p:sldLayoutId id="2147483972" r:id="rId8"/>
    <p:sldLayoutId id="2147483973" r:id="rId9"/>
    <p:sldLayoutId id="2147483974" r:id="rId10"/>
    <p:sldLayoutId id="2147483975"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54479027"/>
      </p:ext>
    </p:extLst>
  </p:cSld>
  <p:clrMap bg1="lt1" tx1="dk1" bg2="lt2" tx2="dk2" accent1="accent1" accent2="accent2" accent3="accent3" accent4="accent4" accent5="accent5" accent6="accent6" hlink="hlink" folHlink="folHlink"/>
  <p:sldLayoutIdLst>
    <p:sldLayoutId id="2147483989" r:id="rId1"/>
    <p:sldLayoutId id="2147483990" r:id="rId2"/>
    <p:sldLayoutId id="2147483991" r:id="rId3"/>
    <p:sldLayoutId id="2147483992" r:id="rId4"/>
    <p:sldLayoutId id="2147483993" r:id="rId5"/>
    <p:sldLayoutId id="2147483994" r:id="rId6"/>
    <p:sldLayoutId id="2147483995" r:id="rId7"/>
    <p:sldLayoutId id="2147483996" r:id="rId8"/>
    <p:sldLayoutId id="2147483997" r:id="rId9"/>
    <p:sldLayoutId id="2147483998" r:id="rId10"/>
    <p:sldLayoutId id="2147483999" r:id="rId11"/>
    <p:sldLayoutId id="2147484048" r:id="rId12"/>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83383515"/>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 id="2147484022" r:id="rId10"/>
    <p:sldLayoutId id="2147484023"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21395857"/>
      </p:ext>
    </p:extLst>
  </p:cSld>
  <p:clrMap bg1="lt1" tx1="dk1" bg2="lt2" tx2="dk2" accent1="accent1" accent2="accent2" accent3="accent3" accent4="accent4" accent5="accent5" accent6="accent6" hlink="hlink" folHlink="folHlink"/>
  <p:sldLayoutIdLst>
    <p:sldLayoutId id="2147484063" r:id="rId1"/>
    <p:sldLayoutId id="2147484064" r:id="rId2"/>
    <p:sldLayoutId id="2147484065" r:id="rId3"/>
    <p:sldLayoutId id="2147484066" r:id="rId4"/>
    <p:sldLayoutId id="2147484067" r:id="rId5"/>
    <p:sldLayoutId id="2147484068" r:id="rId6"/>
    <p:sldLayoutId id="2147484069" r:id="rId7"/>
    <p:sldLayoutId id="2147484070" r:id="rId8"/>
    <p:sldLayoutId id="2147484071" r:id="rId9"/>
    <p:sldLayoutId id="2147484072" r:id="rId10"/>
    <p:sldLayoutId id="2147484073"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07036787"/>
      </p:ext>
    </p:extLst>
  </p:cSld>
  <p:clrMap bg1="lt1" tx1="dk1" bg2="lt2" tx2="dk2" accent1="accent1" accent2="accent2" accent3="accent3" accent4="accent4" accent5="accent5" accent6="accent6" hlink="hlink" folHlink="folHlink"/>
  <p:sldLayoutIdLst>
    <p:sldLayoutId id="2147484075" r:id="rId1"/>
    <p:sldLayoutId id="2147484076" r:id="rId2"/>
    <p:sldLayoutId id="2147484077" r:id="rId3"/>
    <p:sldLayoutId id="2147484078" r:id="rId4"/>
    <p:sldLayoutId id="2147484079" r:id="rId5"/>
    <p:sldLayoutId id="2147484080" r:id="rId6"/>
    <p:sldLayoutId id="2147484081" r:id="rId7"/>
    <p:sldLayoutId id="2147484082" r:id="rId8"/>
    <p:sldLayoutId id="2147484083" r:id="rId9"/>
    <p:sldLayoutId id="2147484084" r:id="rId10"/>
    <p:sldLayoutId id="2147484085"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99573987"/>
      </p:ext>
    </p:extLst>
  </p:cSld>
  <p:clrMap bg1="lt1" tx1="dk1" bg2="lt2" tx2="dk2" accent1="accent1" accent2="accent2" accent3="accent3" accent4="accent4" accent5="accent5" accent6="accent6" hlink="hlink" folHlink="folHlink"/>
  <p:sldLayoutIdLst>
    <p:sldLayoutId id="2147484087" r:id="rId1"/>
    <p:sldLayoutId id="2147484088" r:id="rId2"/>
    <p:sldLayoutId id="2147484089" r:id="rId3"/>
    <p:sldLayoutId id="2147484090" r:id="rId4"/>
    <p:sldLayoutId id="2147484091" r:id="rId5"/>
    <p:sldLayoutId id="2147484092" r:id="rId6"/>
    <p:sldLayoutId id="2147484093" r:id="rId7"/>
    <p:sldLayoutId id="2147484094" r:id="rId8"/>
    <p:sldLayoutId id="2147484095" r:id="rId9"/>
    <p:sldLayoutId id="2147484096" r:id="rId10"/>
    <p:sldLayoutId id="2147484097"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24482894"/>
      </p:ext>
    </p:extLst>
  </p:cSld>
  <p:clrMap bg1="lt1" tx1="dk1" bg2="lt2" tx2="dk2" accent1="accent1" accent2="accent2" accent3="accent3" accent4="accent4" accent5="accent5" accent6="accent6" hlink="hlink" folHlink="folHlink"/>
  <p:sldLayoutIdLst>
    <p:sldLayoutId id="2147484136" r:id="rId1"/>
    <p:sldLayoutId id="2147484137" r:id="rId2"/>
    <p:sldLayoutId id="2147484138" r:id="rId3"/>
    <p:sldLayoutId id="2147484139" r:id="rId4"/>
    <p:sldLayoutId id="2147484140" r:id="rId5"/>
    <p:sldLayoutId id="2147484141" r:id="rId6"/>
    <p:sldLayoutId id="2147484142" r:id="rId7"/>
    <p:sldLayoutId id="2147484143" r:id="rId8"/>
    <p:sldLayoutId id="2147484144" r:id="rId9"/>
    <p:sldLayoutId id="2147484145" r:id="rId10"/>
    <p:sldLayoutId id="2147484146" r:id="rId11"/>
    <p:sldLayoutId id="2147484147" r:id="rId12"/>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79390754"/>
      </p:ext>
    </p:extLst>
  </p:cSld>
  <p:clrMap bg1="lt1" tx1="dk1" bg2="lt2" tx2="dk2" accent1="accent1" accent2="accent2" accent3="accent3" accent4="accent4" accent5="accent5" accent6="accent6" hlink="hlink" folHlink="folHlink"/>
  <p:sldLayoutIdLst>
    <p:sldLayoutId id="2147484161" r:id="rId1"/>
    <p:sldLayoutId id="2147484162" r:id="rId2"/>
    <p:sldLayoutId id="2147484163" r:id="rId3"/>
    <p:sldLayoutId id="2147484164" r:id="rId4"/>
    <p:sldLayoutId id="2147484165" r:id="rId5"/>
    <p:sldLayoutId id="2147484166" r:id="rId6"/>
    <p:sldLayoutId id="2147484167" r:id="rId7"/>
    <p:sldLayoutId id="2147484168" r:id="rId8"/>
    <p:sldLayoutId id="2147484169" r:id="rId9"/>
    <p:sldLayoutId id="2147484170" r:id="rId10"/>
    <p:sldLayoutId id="21474841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2" name="Rectangle 8"/>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title style</a:t>
            </a:r>
            <a:endParaRPr lang="en-US" dirty="0"/>
          </a:p>
        </p:txBody>
      </p:sp>
      <p:sp>
        <p:nvSpPr>
          <p:cNvPr id="1033" name="Rectangle 9"/>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34494518"/>
      </p:ext>
    </p:extLst>
  </p:cSld>
  <p:clrMap bg1="lt1" tx1="dk1" bg2="lt2" tx2="dk2" accent1="accent1" accent2="accent2" accent3="accent3" accent4="accent4" accent5="accent5" accent6="accent6" hlink="hlink" folHlink="folHlink"/>
  <p:sldLayoutIdLst>
    <p:sldLayoutId id="2147484173" r:id="rId1"/>
    <p:sldLayoutId id="2147484174" r:id="rId2"/>
    <p:sldLayoutId id="2147484175" r:id="rId3"/>
    <p:sldLayoutId id="2147484176" r:id="rId4"/>
    <p:sldLayoutId id="2147484177" r:id="rId5"/>
    <p:sldLayoutId id="2147484178" r:id="rId6"/>
    <p:sldLayoutId id="2147484179" r:id="rId7"/>
    <p:sldLayoutId id="2147484180" r:id="rId8"/>
    <p:sldLayoutId id="2147484181" r:id="rId9"/>
    <p:sldLayoutId id="2147484182" r:id="rId10"/>
    <p:sldLayoutId id="2147484183"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5.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24.xml"/><Relationship Id="rId6" Type="http://schemas.openxmlformats.org/officeDocument/2006/relationships/image" Target="../media/image6.tiff"/><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3.xml"/></Relationships>
</file>

<file path=ppt/slides/_rels/slide2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a:spLocks noChangeArrowheads="1"/>
          </p:cNvSpPr>
          <p:nvPr/>
        </p:nvSpPr>
        <p:spPr>
          <a:xfrm>
            <a:off x="5368416" y="1772817"/>
            <a:ext cx="4832041" cy="1631211"/>
          </a:xfrm>
          <a:prstGeom prst="rect">
            <a:avLst/>
          </a:prstGeom>
        </p:spPr>
        <p:txBody>
          <a:bodyPr lIns="0" tIns="0" rIns="0" bIns="0" anchor="t" anchorCtr="0"/>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defTabSz="912813">
              <a:lnSpc>
                <a:spcPts val="4400"/>
              </a:lnSpc>
              <a:defRPr/>
            </a:pPr>
            <a:r>
              <a:rPr lang="en-GB" sz="4000" dirty="0">
                <a:solidFill>
                  <a:srgbClr val="1464BE"/>
                </a:solidFill>
                <a:latin typeface="Calibri" panose="020F0502020204030204" pitchFamily="34" charset="0"/>
                <a:cs typeface="Calibri" panose="020F0502020204030204" pitchFamily="34" charset="0"/>
              </a:rPr>
              <a:t>HEFCE Review of Museums, Galleries and Collections Fund</a:t>
            </a:r>
          </a:p>
        </p:txBody>
      </p:sp>
      <p:sp>
        <p:nvSpPr>
          <p:cNvPr id="8" name="Rectangle 7"/>
          <p:cNvSpPr>
            <a:spLocks noChangeArrowheads="1"/>
          </p:cNvSpPr>
          <p:nvPr/>
        </p:nvSpPr>
        <p:spPr bwMode="auto">
          <a:xfrm>
            <a:off x="5368416" y="3805084"/>
            <a:ext cx="5040949" cy="2072188"/>
          </a:xfrm>
          <a:prstGeom prst="rect">
            <a:avLst/>
          </a:prstGeom>
          <a:noFill/>
          <a:ln w="9525">
            <a:noFill/>
            <a:miter lim="800000"/>
            <a:headEnd/>
            <a:tailEnd/>
          </a:ln>
        </p:spPr>
        <p:txBody>
          <a:bodyPr lIns="0" tIns="0" rIns="0" bIns="0"/>
          <a:ls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nSpc>
                <a:spcPts val="2800"/>
              </a:lnSpc>
              <a:defRPr/>
            </a:pPr>
            <a:endParaRPr lang="en-GB" sz="2000" dirty="0">
              <a:solidFill>
                <a:srgbClr val="1464BE"/>
              </a:solidFill>
              <a:latin typeface="Calibri" pitchFamily="34" charset="0"/>
            </a:endParaRPr>
          </a:p>
          <a:p>
            <a:pPr>
              <a:lnSpc>
                <a:spcPts val="2800"/>
              </a:lnSpc>
              <a:defRPr/>
            </a:pPr>
            <a:endParaRPr lang="en-GB" sz="2000" dirty="0">
              <a:solidFill>
                <a:srgbClr val="1464BE"/>
              </a:solidFill>
              <a:latin typeface="Calibri" pitchFamily="34" charset="0"/>
            </a:endParaRPr>
          </a:p>
          <a:p>
            <a:pPr>
              <a:lnSpc>
                <a:spcPts val="2800"/>
              </a:lnSpc>
              <a:defRPr/>
            </a:pPr>
            <a:r>
              <a:rPr lang="en-GB" sz="2000" dirty="0">
                <a:solidFill>
                  <a:srgbClr val="1464BE"/>
                </a:solidFill>
                <a:latin typeface="Calibri" pitchFamily="34" charset="0"/>
              </a:rPr>
              <a:t>Cinema, Imperial War Museums, Lambeth Road, London </a:t>
            </a:r>
          </a:p>
          <a:p>
            <a:pPr>
              <a:lnSpc>
                <a:spcPts val="2800"/>
              </a:lnSpc>
              <a:defRPr/>
            </a:pPr>
            <a:r>
              <a:rPr lang="en-GB" sz="2000" dirty="0">
                <a:solidFill>
                  <a:srgbClr val="1464BE"/>
                </a:solidFill>
                <a:latin typeface="Calibri" pitchFamily="34" charset="0"/>
              </a:rPr>
              <a:t>30 June 2016 1000 - 1300</a:t>
            </a:r>
          </a:p>
          <a:p>
            <a:pPr>
              <a:lnSpc>
                <a:spcPts val="2800"/>
              </a:lnSpc>
              <a:defRPr/>
            </a:pPr>
            <a:endParaRPr lang="en-US" sz="2000" dirty="0">
              <a:solidFill>
                <a:srgbClr val="0070C0"/>
              </a:solidFill>
              <a:latin typeface="Calibri" pitchFamily="34" charset="0"/>
            </a:endParaRPr>
          </a:p>
        </p:txBody>
      </p:sp>
      <p:sp>
        <p:nvSpPr>
          <p:cNvPr id="3" name="Rectangle 2"/>
          <p:cNvSpPr/>
          <p:nvPr/>
        </p:nvSpPr>
        <p:spPr>
          <a:xfrm>
            <a:off x="1524000" y="0"/>
            <a:ext cx="9144000" cy="666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08168" y="5688654"/>
            <a:ext cx="2699792" cy="908698"/>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24000" y="680226"/>
            <a:ext cx="3291840" cy="6175248"/>
          </a:xfrm>
          <a:prstGeom prst="rect">
            <a:avLst/>
          </a:prstGeom>
        </p:spPr>
      </p:pic>
    </p:spTree>
    <p:extLst>
      <p:ext uri="{BB962C8B-B14F-4D97-AF65-F5344CB8AC3E}">
        <p14:creationId xmlns:p14="http://schemas.microsoft.com/office/powerpoint/2010/main" val="27399992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561" y="1484313"/>
            <a:ext cx="7921253" cy="4824412"/>
          </a:xfrm>
          <a:prstGeom prst="rect">
            <a:avLst/>
          </a:prstGeom>
          <a:noFill/>
          <a:ln w="9525">
            <a:noFill/>
            <a:miter lim="800000"/>
            <a:headEnd/>
            <a:tailEnd/>
          </a:ln>
        </p:spPr>
        <p:txBody>
          <a:bodyPr lIns="0" tIns="0" rIns="0" bIns="0"/>
          <a:lstStyle/>
          <a:p>
            <a:pPr marL="0" lvl="1" defTabSz="912813">
              <a:spcAft>
                <a:spcPts val="1000"/>
              </a:spcAft>
              <a:buClr>
                <a:srgbClr val="1464BE"/>
              </a:buClr>
              <a:defRPr/>
            </a:pPr>
            <a:r>
              <a:rPr lang="en-GB" sz="2200" dirty="0">
                <a:latin typeface="Calibri" panose="020F0502020204030204" pitchFamily="34" charset="0"/>
              </a:rPr>
              <a:t>2010 review</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funding for individual HE museums, galleries and collections (HEMG) agreed by HEFCE Board in May 2010 </a:t>
            </a:r>
          </a:p>
          <a:p>
            <a:pPr marL="0" lvl="1" defTabSz="912813">
              <a:spcAft>
                <a:spcPts val="1000"/>
              </a:spcAft>
              <a:buClr>
                <a:srgbClr val="1464BE"/>
              </a:buClr>
              <a:defRPr/>
            </a:pPr>
            <a:r>
              <a:rPr lang="en-GB" sz="2200" dirty="0">
                <a:latin typeface="Calibri" panose="020F0502020204030204" pitchFamily="34" charset="0"/>
              </a:rPr>
              <a:t>2016 review</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to ensure that judgements on HEMG funding continue to be based on clear principles and evidence</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submissions assessed within their own institutional context </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evidence in relation to past performance, potential for future performance, and plans to deliver outcomes. </a:t>
            </a:r>
          </a:p>
          <a:p>
            <a:pPr marL="342900" lvl="1" indent="-342900" defTabSz="912813">
              <a:spcAft>
                <a:spcPts val="1000"/>
              </a:spcAft>
              <a:buClr>
                <a:srgbClr val="1464BE"/>
              </a:buClr>
              <a:buFont typeface="Arial" panose="020B0604020202020204" pitchFamily="34" charset="0"/>
              <a:buChar char="•"/>
              <a:defRPr/>
            </a:pPr>
            <a:endParaRPr lang="en-GB" sz="2200" dirty="0">
              <a:latin typeface="Calibri" panose="020F0502020204030204" pitchFamily="34" charset="0"/>
            </a:endParaRPr>
          </a:p>
          <a:p>
            <a:pPr marL="360000" lvl="1" indent="-360000" defTabSz="912813">
              <a:spcAft>
                <a:spcPts val="1000"/>
              </a:spcAft>
              <a:buClr>
                <a:srgbClr val="1464BE"/>
              </a:buClr>
              <a:defRPr/>
            </a:pP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Aims of the review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561" y="1484313"/>
            <a:ext cx="7921253" cy="4824412"/>
          </a:xfrm>
          <a:prstGeom prst="rect">
            <a:avLst/>
          </a:prstGeom>
          <a:noFill/>
          <a:ln w="9525">
            <a:noFill/>
            <a:miter lim="800000"/>
            <a:headEnd/>
            <a:tailEnd/>
          </a:ln>
        </p:spPr>
        <p:txBody>
          <a:bodyPr lIns="0" tIns="0" rIns="0" bIns="0"/>
          <a:lstStyle/>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HEFCE policy aims</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context of a fixed funding environment</a:t>
            </a:r>
            <a:endParaRPr lang="en-GB" sz="2200" dirty="0">
              <a:latin typeface="Calibri" panose="020F0502020204030204" pitchFamily="34" charset="0"/>
              <a:ea typeface="Times New Roman" panose="02020603050405020304" pitchFamily="18" charset="0"/>
            </a:endParaRP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ea typeface="Times New Roman" panose="02020603050405020304" pitchFamily="18" charset="0"/>
              </a:rPr>
              <a:t>not expected to support activities which are already recognised and supported through HEFCE formula-based grant allocations </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ea typeface="Times New Roman" panose="02020603050405020304" pitchFamily="18" charset="0"/>
              </a:rPr>
              <a:t>set priorities and future funding levels from 2017-18 for five years, subject to available funding.</a:t>
            </a:r>
          </a:p>
          <a:p>
            <a:pPr marL="342900" lvl="1" indent="-342900" defTabSz="912813">
              <a:spcAft>
                <a:spcPts val="1000"/>
              </a:spcAft>
              <a:buClr>
                <a:srgbClr val="1464BE"/>
              </a:buClr>
              <a:buFont typeface="Arial" panose="020B0604020202020204" pitchFamily="34" charset="0"/>
              <a:buChar char="•"/>
              <a:defRPr/>
            </a:pPr>
            <a:endParaRPr lang="en-US" sz="2200" dirty="0">
              <a:solidFill>
                <a:prstClr val="black"/>
              </a:solidFill>
              <a:latin typeface="Calibri" pitchFamily="34" charset="0"/>
            </a:endParaRPr>
          </a:p>
          <a:p>
            <a:pPr marL="360000" lvl="1" indent="-360000" defTabSz="912813">
              <a:spcAft>
                <a:spcPts val="1000"/>
              </a:spcAft>
              <a:buClr>
                <a:srgbClr val="1464BE"/>
              </a:buClr>
              <a:defRPr/>
            </a:pP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Scope of the review</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561" y="1484313"/>
            <a:ext cx="7921253" cy="4824412"/>
          </a:xfrm>
          <a:prstGeom prst="rect">
            <a:avLst/>
          </a:prstGeom>
          <a:noFill/>
          <a:ln w="9525">
            <a:noFill/>
            <a:miter lim="800000"/>
            <a:headEnd/>
            <a:tailEnd/>
          </a:ln>
        </p:spPr>
        <p:txBody>
          <a:bodyPr lIns="0" tIns="0" rIns="0" bIns="0"/>
          <a:lstStyle/>
          <a:p>
            <a:pPr marL="360000" lvl="1" indent="-360000" defTabSz="912813">
              <a:spcAft>
                <a:spcPts val="1000"/>
              </a:spcAft>
              <a:buClr>
                <a:srgbClr val="1464BE"/>
              </a:buClr>
              <a:buFont typeface="Arial" pitchFamily="34" charset="0"/>
              <a:buChar char="•"/>
              <a:defRPr/>
            </a:pPr>
            <a:r>
              <a:rPr lang="en-US" sz="2200" dirty="0">
                <a:solidFill>
                  <a:prstClr val="black"/>
                </a:solidFill>
                <a:latin typeface="Calibri" pitchFamily="34" charset="0"/>
              </a:rPr>
              <a:t>HE White Paper and HE Bill</a:t>
            </a:r>
          </a:p>
          <a:p>
            <a:pPr marL="360000" lvl="1" indent="-360000" defTabSz="912813">
              <a:spcAft>
                <a:spcPts val="1000"/>
              </a:spcAft>
              <a:buClr>
                <a:srgbClr val="1464BE"/>
              </a:buClr>
              <a:buFont typeface="Arial" pitchFamily="34" charset="0"/>
              <a:buChar char="•"/>
              <a:defRPr/>
            </a:pPr>
            <a:r>
              <a:rPr lang="en-US" sz="2200" dirty="0">
                <a:solidFill>
                  <a:prstClr val="black"/>
                </a:solidFill>
                <a:latin typeface="Calibri" pitchFamily="34" charset="0"/>
              </a:rPr>
              <a:t>UK Research and Innovation (UKRI) and Office for Students (</a:t>
            </a:r>
            <a:r>
              <a:rPr lang="en-US" sz="2200" dirty="0" err="1">
                <a:solidFill>
                  <a:prstClr val="black"/>
                </a:solidFill>
                <a:latin typeface="Calibri" pitchFamily="34" charset="0"/>
              </a:rPr>
              <a:t>OfS</a:t>
            </a:r>
            <a:r>
              <a:rPr lang="en-US" sz="2200" dirty="0">
                <a:solidFill>
                  <a:prstClr val="black"/>
                </a:solidFill>
                <a:latin typeface="Calibri" pitchFamily="34" charset="0"/>
              </a:rPr>
              <a:t>)  </a:t>
            </a:r>
          </a:p>
          <a:p>
            <a:pPr marL="360000" lvl="1" indent="-360000" defTabSz="912813">
              <a:spcAft>
                <a:spcPts val="1000"/>
              </a:spcAft>
              <a:buClr>
                <a:srgbClr val="1464BE"/>
              </a:buClr>
              <a:buFont typeface="Arial" pitchFamily="34" charset="0"/>
              <a:buChar char="•"/>
              <a:defRPr/>
            </a:pPr>
            <a:r>
              <a:rPr lang="en-US" sz="2200" dirty="0">
                <a:solidFill>
                  <a:prstClr val="black"/>
                </a:solidFill>
                <a:latin typeface="Calibri" pitchFamily="34" charset="0"/>
              </a:rPr>
              <a:t>Research England</a:t>
            </a:r>
          </a:p>
          <a:p>
            <a:pPr marL="360000" lvl="1" indent="-360000" defTabSz="912813">
              <a:spcAft>
                <a:spcPts val="1000"/>
              </a:spcAft>
              <a:buClr>
                <a:srgbClr val="1464BE"/>
              </a:buClr>
              <a:buFont typeface="Arial" pitchFamily="34" charset="0"/>
              <a:buChar char="•"/>
              <a:defRPr/>
            </a:pPr>
            <a:r>
              <a:rPr lang="en-US" sz="2200" dirty="0">
                <a:solidFill>
                  <a:prstClr val="black"/>
                </a:solidFill>
                <a:latin typeface="Calibri" pitchFamily="34" charset="0"/>
              </a:rPr>
              <a:t>EU referendum. </a:t>
            </a:r>
          </a:p>
          <a:p>
            <a:pPr marL="360000" lvl="1" indent="-360000" defTabSz="912813">
              <a:spcAft>
                <a:spcPts val="1000"/>
              </a:spcAft>
              <a:buClr>
                <a:srgbClr val="1464BE"/>
              </a:buClr>
              <a:defRPr/>
            </a:pP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Current HE landscape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561" y="1484313"/>
            <a:ext cx="7921253" cy="4824412"/>
          </a:xfrm>
          <a:prstGeom prst="rect">
            <a:avLst/>
          </a:prstGeom>
          <a:noFill/>
          <a:ln w="9525">
            <a:noFill/>
            <a:miter lim="800000"/>
            <a:headEnd/>
            <a:tailEnd/>
          </a:ln>
        </p:spPr>
        <p:txBody>
          <a:bodyPr lIns="0" tIns="0" rIns="0" bIns="0"/>
          <a:lstStyle/>
          <a:p>
            <a:pPr marL="0" lvl="1" defTabSz="912813">
              <a:lnSpc>
                <a:spcPts val="2800"/>
              </a:lnSpc>
              <a:spcAft>
                <a:spcPts val="1000"/>
              </a:spcAft>
              <a:buClr>
                <a:srgbClr val="558ED5"/>
              </a:buClr>
              <a:defRPr/>
            </a:pPr>
            <a:r>
              <a:rPr lang="en-GB" sz="2600" b="1" i="1" dirty="0">
                <a:solidFill>
                  <a:prstClr val="black"/>
                </a:solidFill>
                <a:latin typeface="Calibri" pitchFamily="34" charset="0"/>
              </a:rPr>
              <a:t>Introduction to review</a:t>
            </a:r>
            <a:endParaRPr lang="en-US" sz="2200" dirty="0">
              <a:solidFill>
                <a:prstClr val="black"/>
              </a:solidFill>
              <a:latin typeface="Calibri" pitchFamily="34" charset="0"/>
            </a:endParaRPr>
          </a:p>
          <a:p>
            <a:pPr marL="360000" lvl="1" indent="-360000" defTabSz="912813">
              <a:spcAft>
                <a:spcPts val="1000"/>
              </a:spcAft>
              <a:buClr>
                <a:srgbClr val="1464BE"/>
              </a:buClr>
              <a:defRPr/>
            </a:pP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Chair of the review Diane Lees CBE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189" y="1439863"/>
            <a:ext cx="4838817" cy="4824412"/>
          </a:xfrm>
          <a:prstGeom prst="rect">
            <a:avLst/>
          </a:prstGeom>
          <a:noFill/>
          <a:ln w="9525">
            <a:noFill/>
            <a:miter lim="800000"/>
            <a:headEnd/>
            <a:tailEnd/>
          </a:ln>
        </p:spPr>
        <p:txBody>
          <a:bodyPr lIns="0" tIns="0" rIns="0" bIns="0"/>
          <a:lstStyle/>
          <a:p>
            <a:pPr marL="360000" lvl="1" indent="-360000" defTabSz="912813">
              <a:spcAft>
                <a:spcPts val="1000"/>
              </a:spcAft>
              <a:buClr>
                <a:srgbClr val="1464BE"/>
              </a:buClr>
              <a:buFont typeface="Arial" pitchFamily="34" charset="0"/>
              <a:buChar char="•"/>
              <a:defRPr/>
            </a:pPr>
            <a:r>
              <a:rPr lang="en-GB" sz="2200" b="1" dirty="0">
                <a:solidFill>
                  <a:prstClr val="black"/>
                </a:solidFill>
                <a:latin typeface="Calibri" pitchFamily="34" charset="0"/>
              </a:rPr>
              <a:t>Professor Mike Benton</a:t>
            </a:r>
            <a:r>
              <a:rPr lang="en-GB" sz="2200" dirty="0">
                <a:solidFill>
                  <a:prstClr val="black"/>
                </a:solidFill>
                <a:latin typeface="Calibri" pitchFamily="34" charset="0"/>
              </a:rPr>
              <a:t> Professor of Vertebrate Palaeontology, Bristol University</a:t>
            </a:r>
          </a:p>
          <a:p>
            <a:pPr marL="360000" lvl="1" indent="-360000" defTabSz="912813">
              <a:spcAft>
                <a:spcPts val="1000"/>
              </a:spcAft>
              <a:buClr>
                <a:srgbClr val="1464BE"/>
              </a:buClr>
              <a:buFont typeface="Arial" pitchFamily="34" charset="0"/>
              <a:buChar char="•"/>
              <a:defRPr/>
            </a:pPr>
            <a:r>
              <a:rPr lang="en-GB" sz="2200" b="1" dirty="0">
                <a:solidFill>
                  <a:prstClr val="black"/>
                </a:solidFill>
                <a:latin typeface="Calibri" pitchFamily="34" charset="0"/>
              </a:rPr>
              <a:t>Professor Simon Gaskell</a:t>
            </a:r>
            <a:r>
              <a:rPr lang="en-GB" sz="2200" dirty="0">
                <a:solidFill>
                  <a:prstClr val="black"/>
                </a:solidFill>
                <a:latin typeface="Calibri" pitchFamily="34" charset="0"/>
              </a:rPr>
              <a:t> President and Principal, Queen Mary University of London</a:t>
            </a:r>
          </a:p>
          <a:p>
            <a:pPr marL="360000" lvl="1" indent="-360000" defTabSz="912813">
              <a:spcAft>
                <a:spcPts val="1000"/>
              </a:spcAft>
              <a:buClr>
                <a:srgbClr val="1464BE"/>
              </a:buClr>
              <a:buFont typeface="Arial" pitchFamily="34" charset="0"/>
              <a:buChar char="•"/>
              <a:defRPr/>
            </a:pPr>
            <a:r>
              <a:rPr lang="en-GB" sz="2200" b="1" dirty="0">
                <a:solidFill>
                  <a:prstClr val="black"/>
                </a:solidFill>
                <a:latin typeface="Calibri" pitchFamily="34" charset="0"/>
              </a:rPr>
              <a:t>Axel Ruger</a:t>
            </a:r>
            <a:r>
              <a:rPr lang="en-GB" sz="2200" dirty="0">
                <a:solidFill>
                  <a:prstClr val="black"/>
                </a:solidFill>
                <a:latin typeface="Calibri" pitchFamily="34" charset="0"/>
              </a:rPr>
              <a:t> Director, Van Gogh Museum</a:t>
            </a:r>
          </a:p>
          <a:p>
            <a:pPr marL="360000" lvl="1" indent="-360000" defTabSz="912813">
              <a:spcAft>
                <a:spcPts val="1000"/>
              </a:spcAft>
              <a:buClr>
                <a:srgbClr val="1464BE"/>
              </a:buClr>
              <a:buFont typeface="Arial" pitchFamily="34" charset="0"/>
              <a:buChar char="•"/>
              <a:defRPr/>
            </a:pPr>
            <a:r>
              <a:rPr lang="en-GB" sz="2200" b="1" dirty="0">
                <a:solidFill>
                  <a:prstClr val="black"/>
                </a:solidFill>
                <a:latin typeface="Calibri" pitchFamily="34" charset="0"/>
              </a:rPr>
              <a:t>Kathleen Soriano</a:t>
            </a:r>
            <a:r>
              <a:rPr lang="en-GB" sz="2200" dirty="0">
                <a:solidFill>
                  <a:prstClr val="black"/>
                </a:solidFill>
                <a:latin typeface="Calibri" pitchFamily="34" charset="0"/>
              </a:rPr>
              <a:t> independent curator, writer and broadcaster.</a:t>
            </a: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4100"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Review Panel</a:t>
            </a:r>
          </a:p>
        </p:txBody>
      </p:sp>
      <p:pic>
        <p:nvPicPr>
          <p:cNvPr id="6" name="Content Placeholder 1"/>
          <p:cNvPicPr>
            <a:picLocks/>
          </p:cNvPicPr>
          <p:nvPr/>
        </p:nvPicPr>
        <p:blipFill rotWithShape="1">
          <a:blip r:embed="rId3" cstate="print">
            <a:extLst>
              <a:ext uri="{28A0092B-C50C-407E-A947-70E740481C1C}">
                <a14:useLocalDpi xmlns:a14="http://schemas.microsoft.com/office/drawing/2010/main" val="0"/>
              </a:ext>
            </a:extLst>
          </a:blip>
          <a:srcRect l="13712" t="1953" r="462"/>
          <a:stretch/>
        </p:blipFill>
        <p:spPr bwMode="auto">
          <a:xfrm>
            <a:off x="7291769" y="3688646"/>
            <a:ext cx="1514762" cy="2138569"/>
          </a:xfrm>
          <a:prstGeom prst="rect">
            <a:avLst/>
          </a:prstGeom>
          <a:solidFill>
            <a:srgbClr val="FFFFFF"/>
          </a:solidFill>
          <a:ln w="9525">
            <a:noFill/>
            <a:miter lim="800000"/>
            <a:headEnd/>
            <a:tailEnd/>
          </a:ln>
          <a:effectLst/>
        </p:spPr>
      </p:pic>
      <p:pic>
        <p:nvPicPr>
          <p:cNvPr id="8" name="Picture 7"/>
          <p:cNvPicPr>
            <a:picLocks/>
          </p:cNvPicPr>
          <p:nvPr/>
        </p:nvPicPr>
        <p:blipFill rotWithShape="1">
          <a:blip r:embed="rId4" cstate="print">
            <a:extLst>
              <a:ext uri="{28A0092B-C50C-407E-A947-70E740481C1C}">
                <a14:useLocalDpi xmlns:a14="http://schemas.microsoft.com/office/drawing/2010/main" val="0"/>
              </a:ext>
            </a:extLst>
          </a:blip>
          <a:srcRect t="22325" r="16743"/>
          <a:stretch/>
        </p:blipFill>
        <p:spPr>
          <a:xfrm>
            <a:off x="8806531" y="3688646"/>
            <a:ext cx="1537619" cy="2139196"/>
          </a:xfrm>
          <a:prstGeom prst="rect">
            <a:avLst/>
          </a:prstGeom>
        </p:spPr>
      </p:pic>
      <p:pic>
        <p:nvPicPr>
          <p:cNvPr id="9" name="Picture 8"/>
          <p:cNvPicPr>
            <a:picLocks/>
          </p:cNvPicPr>
          <p:nvPr/>
        </p:nvPicPr>
        <p:blipFill rotWithShape="1">
          <a:blip r:embed="rId5" cstate="print">
            <a:extLst>
              <a:ext uri="{28A0092B-C50C-407E-A947-70E740481C1C}">
                <a14:useLocalDpi xmlns:a14="http://schemas.microsoft.com/office/drawing/2010/main" val="0"/>
              </a:ext>
            </a:extLst>
          </a:blip>
          <a:srcRect l="4634" r="5240"/>
          <a:stretch/>
        </p:blipFill>
        <p:spPr>
          <a:xfrm>
            <a:off x="7291769" y="1542773"/>
            <a:ext cx="1514762" cy="2139196"/>
          </a:xfrm>
          <a:prstGeom prst="rect">
            <a:avLst/>
          </a:prstGeom>
        </p:spPr>
      </p:pic>
      <p:pic>
        <p:nvPicPr>
          <p:cNvPr id="10" name="Picture 9"/>
          <p:cNvPicPr>
            <a:picLocks/>
          </p:cNvPicPr>
          <p:nvPr/>
        </p:nvPicPr>
        <p:blipFill rotWithShape="1">
          <a:blip r:embed="rId6" cstate="print">
            <a:extLst>
              <a:ext uri="{28A0092B-C50C-407E-A947-70E740481C1C}">
                <a14:useLocalDpi xmlns:a14="http://schemas.microsoft.com/office/drawing/2010/main" val="0"/>
              </a:ext>
            </a:extLst>
          </a:blip>
          <a:srcRect l="26649" r="13414"/>
          <a:stretch/>
        </p:blipFill>
        <p:spPr>
          <a:xfrm>
            <a:off x="8806531" y="1542773"/>
            <a:ext cx="1514762" cy="213919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Timeframe for review</a:t>
            </a:r>
          </a:p>
        </p:txBody>
      </p:sp>
      <p:graphicFrame>
        <p:nvGraphicFramePr>
          <p:cNvPr id="3" name="Table 2"/>
          <p:cNvGraphicFramePr>
            <a:graphicFrameLocks noGrp="1"/>
          </p:cNvGraphicFramePr>
          <p:nvPr>
            <p:extLst>
              <p:ext uri="{D42A27DB-BD31-4B8C-83A1-F6EECF244321}">
                <p14:modId xmlns:p14="http://schemas.microsoft.com/office/powerpoint/2010/main" val="3625722664"/>
              </p:ext>
            </p:extLst>
          </p:nvPr>
        </p:nvGraphicFramePr>
        <p:xfrm>
          <a:off x="2135560" y="1341438"/>
          <a:ext cx="8208590" cy="4763473"/>
        </p:xfrm>
        <a:graphic>
          <a:graphicData uri="http://schemas.openxmlformats.org/drawingml/2006/table">
            <a:tbl>
              <a:tblPr firstRow="1" bandRow="1">
                <a:tableStyleId>{5C22544A-7EE6-4342-B048-85BDC9FD1C3A}</a:tableStyleId>
              </a:tblPr>
              <a:tblGrid>
                <a:gridCol w="4308159">
                  <a:extLst>
                    <a:ext uri="{9D8B030D-6E8A-4147-A177-3AD203B41FA5}">
                      <a16:colId xmlns:a16="http://schemas.microsoft.com/office/drawing/2014/main" val="20000"/>
                    </a:ext>
                  </a:extLst>
                </a:gridCol>
                <a:gridCol w="3900431">
                  <a:extLst>
                    <a:ext uri="{9D8B030D-6E8A-4147-A177-3AD203B41FA5}">
                      <a16:colId xmlns:a16="http://schemas.microsoft.com/office/drawing/2014/main" val="20001"/>
                    </a:ext>
                  </a:extLst>
                </a:gridCol>
              </a:tblGrid>
              <a:tr h="719497">
                <a:tc>
                  <a:txBody>
                    <a:bodyPr/>
                    <a:lstStyle/>
                    <a:p>
                      <a:pPr>
                        <a:lnSpc>
                          <a:spcPct val="115000"/>
                        </a:lnSpc>
                        <a:spcAft>
                          <a:spcPts val="0"/>
                        </a:spcAft>
                      </a:pPr>
                      <a:r>
                        <a:rPr lang="en-GB" sz="2200" dirty="0">
                          <a:effectLst/>
                          <a:latin typeface="Calibri" panose="020F0502020204030204" pitchFamily="34" charset="0"/>
                        </a:rPr>
                        <a:t>Action</a:t>
                      </a:r>
                      <a:endParaRPr lang="en-GB" sz="2200" dirty="0">
                        <a:effectLst/>
                        <a:latin typeface="Calibri" panose="020F0502020204030204" pitchFamily="34" charset="0"/>
                        <a:ea typeface="Times New Roman" panose="02020603050405020304" pitchFamily="18" charset="0"/>
                      </a:endParaRPr>
                    </a:p>
                  </a:txBody>
                  <a:tcPr/>
                </a:tc>
                <a:tc>
                  <a:txBody>
                    <a:bodyPr/>
                    <a:lstStyle/>
                    <a:p>
                      <a:pPr>
                        <a:lnSpc>
                          <a:spcPct val="115000"/>
                        </a:lnSpc>
                        <a:spcAft>
                          <a:spcPts val="0"/>
                        </a:spcAft>
                      </a:pPr>
                      <a:r>
                        <a:rPr lang="en-GB" sz="2200">
                          <a:effectLst/>
                          <a:latin typeface="Calibri" panose="020F0502020204030204" pitchFamily="34" charset="0"/>
                        </a:rPr>
                        <a:t>Date</a:t>
                      </a:r>
                      <a:endParaRPr lang="en-GB" sz="2200">
                        <a:effectLst/>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0"/>
                  </a:ext>
                </a:extLst>
              </a:tr>
              <a:tr h="505497">
                <a:tc>
                  <a:txBody>
                    <a:bodyPr/>
                    <a:lstStyle/>
                    <a:p>
                      <a:pPr>
                        <a:lnSpc>
                          <a:spcPct val="115000"/>
                        </a:lnSpc>
                        <a:spcAft>
                          <a:spcPts val="0"/>
                        </a:spcAft>
                      </a:pPr>
                      <a:r>
                        <a:rPr lang="en-GB" sz="2200" dirty="0">
                          <a:effectLst/>
                          <a:latin typeface="Calibri" panose="020F0502020204030204" pitchFamily="34" charset="0"/>
                        </a:rPr>
                        <a:t>TOR consultation with sector</a:t>
                      </a:r>
                      <a:endParaRPr lang="en-GB" sz="2200" dirty="0">
                        <a:effectLst/>
                        <a:latin typeface="Calibri" panose="020F0502020204030204" pitchFamily="34" charset="0"/>
                        <a:ea typeface="Times New Roman" panose="02020603050405020304" pitchFamily="18" charset="0"/>
                      </a:endParaRPr>
                    </a:p>
                  </a:txBody>
                  <a:tcPr/>
                </a:tc>
                <a:tc>
                  <a:txBody>
                    <a:bodyPr/>
                    <a:lstStyle/>
                    <a:p>
                      <a:pPr>
                        <a:lnSpc>
                          <a:spcPct val="115000"/>
                        </a:lnSpc>
                        <a:spcAft>
                          <a:spcPts val="0"/>
                        </a:spcAft>
                      </a:pPr>
                      <a:r>
                        <a:rPr lang="en-GB" sz="2200" dirty="0">
                          <a:effectLst/>
                          <a:latin typeface="Calibri" panose="020F0502020204030204" pitchFamily="34" charset="0"/>
                        </a:rPr>
                        <a:t>May/June 2016</a:t>
                      </a:r>
                      <a:endParaRPr lang="en-GB" sz="2200" dirty="0">
                        <a:effectLst/>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1"/>
                  </a:ext>
                </a:extLst>
              </a:tr>
              <a:tr h="505497">
                <a:tc>
                  <a:txBody>
                    <a:bodyPr/>
                    <a:lstStyle/>
                    <a:p>
                      <a:pPr>
                        <a:lnSpc>
                          <a:spcPct val="115000"/>
                        </a:lnSpc>
                        <a:spcAft>
                          <a:spcPts val="0"/>
                        </a:spcAft>
                      </a:pPr>
                      <a:r>
                        <a:rPr lang="en-GB" sz="2200" dirty="0">
                          <a:effectLst/>
                          <a:latin typeface="Calibri" panose="020F0502020204030204" pitchFamily="34" charset="0"/>
                        </a:rPr>
                        <a:t>Share draft guidance</a:t>
                      </a:r>
                      <a:endParaRPr lang="en-GB" sz="2200" dirty="0">
                        <a:effectLst/>
                        <a:latin typeface="Calibri" panose="020F0502020204030204" pitchFamily="34" charset="0"/>
                        <a:ea typeface="Times New Roman" panose="02020603050405020304" pitchFamily="18" charset="0"/>
                      </a:endParaRPr>
                    </a:p>
                  </a:txBody>
                  <a:tcPr/>
                </a:tc>
                <a:tc>
                  <a:txBody>
                    <a:bodyPr/>
                    <a:lstStyle/>
                    <a:p>
                      <a:pPr>
                        <a:lnSpc>
                          <a:spcPct val="115000"/>
                        </a:lnSpc>
                        <a:spcAft>
                          <a:spcPts val="0"/>
                        </a:spcAft>
                      </a:pPr>
                      <a:r>
                        <a:rPr lang="en-GB" sz="2200" dirty="0">
                          <a:effectLst/>
                          <a:latin typeface="Calibri" panose="020F0502020204030204" pitchFamily="34" charset="0"/>
                        </a:rPr>
                        <a:t>20</a:t>
                      </a:r>
                      <a:r>
                        <a:rPr lang="en-GB" sz="2200" baseline="0" dirty="0">
                          <a:effectLst/>
                          <a:latin typeface="Calibri" panose="020F0502020204030204" pitchFamily="34" charset="0"/>
                        </a:rPr>
                        <a:t> </a:t>
                      </a:r>
                      <a:r>
                        <a:rPr lang="en-GB" sz="2200" dirty="0">
                          <a:effectLst/>
                          <a:latin typeface="Calibri" panose="020F0502020204030204" pitchFamily="34" charset="0"/>
                        </a:rPr>
                        <a:t>June 2016</a:t>
                      </a:r>
                      <a:endParaRPr lang="en-GB" sz="2200" dirty="0">
                        <a:effectLst/>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2"/>
                  </a:ext>
                </a:extLst>
              </a:tr>
              <a:tr h="505497">
                <a:tc>
                  <a:txBody>
                    <a:bodyPr/>
                    <a:lstStyle/>
                    <a:p>
                      <a:pPr>
                        <a:lnSpc>
                          <a:spcPct val="115000"/>
                        </a:lnSpc>
                        <a:spcAft>
                          <a:spcPts val="0"/>
                        </a:spcAft>
                      </a:pPr>
                      <a:r>
                        <a:rPr lang="en-GB" sz="2200" dirty="0">
                          <a:effectLst/>
                          <a:latin typeface="Calibri" panose="020F0502020204030204" pitchFamily="34" charset="0"/>
                        </a:rPr>
                        <a:t>Town meeting </a:t>
                      </a:r>
                      <a:endParaRPr lang="en-GB" sz="2200" dirty="0">
                        <a:effectLst/>
                        <a:latin typeface="Calibri" panose="020F0502020204030204" pitchFamily="34" charset="0"/>
                        <a:ea typeface="Times New Roman" panose="02020603050405020304" pitchFamily="18" charset="0"/>
                      </a:endParaRPr>
                    </a:p>
                  </a:txBody>
                  <a:tcPr/>
                </a:tc>
                <a:tc>
                  <a:txBody>
                    <a:bodyPr/>
                    <a:lstStyle/>
                    <a:p>
                      <a:pPr>
                        <a:lnSpc>
                          <a:spcPct val="115000"/>
                        </a:lnSpc>
                        <a:spcAft>
                          <a:spcPts val="0"/>
                        </a:spcAft>
                      </a:pPr>
                      <a:r>
                        <a:rPr lang="en-GB" sz="2200" dirty="0">
                          <a:effectLst/>
                          <a:latin typeface="Calibri" panose="020F0502020204030204" pitchFamily="34" charset="0"/>
                        </a:rPr>
                        <a:t>30 June 2016</a:t>
                      </a:r>
                    </a:p>
                  </a:txBody>
                  <a:tcPr/>
                </a:tc>
                <a:extLst>
                  <a:ext uri="{0D108BD9-81ED-4DB2-BD59-A6C34878D82A}">
                    <a16:rowId xmlns:a16="http://schemas.microsoft.com/office/drawing/2014/main" val="10003"/>
                  </a:ext>
                </a:extLst>
              </a:tr>
              <a:tr h="505497">
                <a:tc>
                  <a:txBody>
                    <a:bodyPr/>
                    <a:lstStyle/>
                    <a:p>
                      <a:pPr>
                        <a:lnSpc>
                          <a:spcPct val="115000"/>
                        </a:lnSpc>
                        <a:spcAft>
                          <a:spcPts val="0"/>
                        </a:spcAft>
                      </a:pPr>
                      <a:r>
                        <a:rPr lang="en-GB" sz="2200" dirty="0">
                          <a:effectLst/>
                          <a:latin typeface="Calibri" panose="020F0502020204030204" pitchFamily="34" charset="0"/>
                          <a:ea typeface="Times New Roman" panose="02020603050405020304" pitchFamily="18" charset="0"/>
                        </a:rPr>
                        <a:t>Publish final guidance</a:t>
                      </a:r>
                    </a:p>
                  </a:txBody>
                  <a:tcPr/>
                </a:tc>
                <a:tc>
                  <a:txBody>
                    <a:bodyPr/>
                    <a:lstStyle/>
                    <a:p>
                      <a:pPr>
                        <a:lnSpc>
                          <a:spcPct val="115000"/>
                        </a:lnSpc>
                        <a:spcAft>
                          <a:spcPts val="0"/>
                        </a:spcAft>
                      </a:pPr>
                      <a:r>
                        <a:rPr lang="en-GB" sz="2200" dirty="0">
                          <a:effectLst/>
                          <a:latin typeface="Calibri" panose="020F0502020204030204" pitchFamily="34" charset="0"/>
                          <a:ea typeface="Times New Roman" panose="02020603050405020304" pitchFamily="18" charset="0"/>
                        </a:rPr>
                        <a:t>beginning</a:t>
                      </a:r>
                      <a:r>
                        <a:rPr lang="en-GB" sz="2200" baseline="0" dirty="0">
                          <a:effectLst/>
                          <a:latin typeface="Calibri" panose="020F0502020204030204" pitchFamily="34" charset="0"/>
                          <a:ea typeface="Times New Roman" panose="02020603050405020304" pitchFamily="18" charset="0"/>
                        </a:rPr>
                        <a:t> of July</a:t>
                      </a:r>
                      <a:endParaRPr lang="en-GB" sz="2200" dirty="0">
                        <a:effectLst/>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4"/>
                  </a:ext>
                </a:extLst>
              </a:tr>
              <a:tr h="505497">
                <a:tc>
                  <a:txBody>
                    <a:bodyPr/>
                    <a:lstStyle/>
                    <a:p>
                      <a:pPr>
                        <a:lnSpc>
                          <a:spcPct val="115000"/>
                        </a:lnSpc>
                        <a:spcAft>
                          <a:spcPts val="0"/>
                        </a:spcAft>
                      </a:pPr>
                      <a:r>
                        <a:rPr lang="en-GB" sz="2200" dirty="0">
                          <a:effectLst/>
                          <a:latin typeface="Calibri" panose="020F0502020204030204" pitchFamily="34" charset="0"/>
                        </a:rPr>
                        <a:t>Submission deadline</a:t>
                      </a:r>
                      <a:endParaRPr lang="en-GB" sz="2200" dirty="0">
                        <a:effectLst/>
                        <a:latin typeface="Calibri" panose="020F0502020204030204" pitchFamily="34" charset="0"/>
                        <a:ea typeface="Times New Roman" panose="02020603050405020304" pitchFamily="18" charset="0"/>
                      </a:endParaRPr>
                    </a:p>
                  </a:txBody>
                  <a:tcPr/>
                </a:tc>
                <a:tc>
                  <a:txBody>
                    <a:bodyPr/>
                    <a:lstStyle/>
                    <a:p>
                      <a:pPr>
                        <a:lnSpc>
                          <a:spcPct val="115000"/>
                        </a:lnSpc>
                        <a:spcAft>
                          <a:spcPts val="0"/>
                        </a:spcAft>
                      </a:pPr>
                      <a:r>
                        <a:rPr lang="en-GB" sz="2200" b="1" dirty="0">
                          <a:effectLst/>
                          <a:latin typeface="Calibri" panose="020F0502020204030204" pitchFamily="34" charset="0"/>
                        </a:rPr>
                        <a:t>noon 5 August 2016</a:t>
                      </a:r>
                      <a:endParaRPr lang="en-GB" sz="2200" b="1" dirty="0">
                        <a:effectLst/>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5"/>
                  </a:ext>
                </a:extLst>
              </a:tr>
              <a:tr h="505497">
                <a:tc>
                  <a:txBody>
                    <a:bodyPr/>
                    <a:lstStyle/>
                    <a:p>
                      <a:pPr>
                        <a:lnSpc>
                          <a:spcPct val="115000"/>
                        </a:lnSpc>
                        <a:spcAft>
                          <a:spcPts val="0"/>
                        </a:spcAft>
                      </a:pPr>
                      <a:r>
                        <a:rPr lang="en-GB" sz="2200" dirty="0">
                          <a:effectLst/>
                          <a:latin typeface="Calibri" panose="020F0502020204030204" pitchFamily="34" charset="0"/>
                        </a:rPr>
                        <a:t>Review phase</a:t>
                      </a:r>
                      <a:endParaRPr lang="en-GB" sz="2200" dirty="0">
                        <a:effectLst/>
                        <a:latin typeface="Calibri" panose="020F0502020204030204" pitchFamily="34" charset="0"/>
                        <a:ea typeface="Times New Roman" panose="02020603050405020304" pitchFamily="18" charset="0"/>
                      </a:endParaRPr>
                    </a:p>
                  </a:txBody>
                  <a:tcPr/>
                </a:tc>
                <a:tc>
                  <a:txBody>
                    <a:bodyPr/>
                    <a:lstStyle/>
                    <a:p>
                      <a:pPr>
                        <a:lnSpc>
                          <a:spcPct val="115000"/>
                        </a:lnSpc>
                        <a:spcAft>
                          <a:spcPts val="0"/>
                        </a:spcAft>
                      </a:pPr>
                      <a:r>
                        <a:rPr lang="en-GB" sz="2200" dirty="0">
                          <a:effectLst/>
                          <a:latin typeface="Calibri" panose="020F0502020204030204" pitchFamily="34" charset="0"/>
                        </a:rPr>
                        <a:t>August/September 2016</a:t>
                      </a:r>
                      <a:endParaRPr lang="en-GB" sz="2200" dirty="0">
                        <a:effectLst/>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6"/>
                  </a:ext>
                </a:extLst>
              </a:tr>
              <a:tr h="505497">
                <a:tc>
                  <a:txBody>
                    <a:bodyPr/>
                    <a:lstStyle/>
                    <a:p>
                      <a:pPr>
                        <a:lnSpc>
                          <a:spcPct val="115000"/>
                        </a:lnSpc>
                        <a:spcAft>
                          <a:spcPts val="0"/>
                        </a:spcAft>
                      </a:pPr>
                      <a:r>
                        <a:rPr lang="en-GB" sz="2200" dirty="0">
                          <a:solidFill>
                            <a:schemeClr val="tx1"/>
                          </a:solidFill>
                          <a:effectLst/>
                          <a:latin typeface="Calibri" panose="020F0502020204030204" pitchFamily="34" charset="0"/>
                        </a:rPr>
                        <a:t>Initial feedback</a:t>
                      </a:r>
                      <a:endParaRPr lang="en-GB" sz="2200" dirty="0">
                        <a:solidFill>
                          <a:schemeClr val="tx1"/>
                        </a:solidFill>
                        <a:effectLst/>
                        <a:latin typeface="Calibri" panose="020F0502020204030204" pitchFamily="34" charset="0"/>
                        <a:ea typeface="Times New Roman" panose="02020603050405020304" pitchFamily="18" charset="0"/>
                      </a:endParaRPr>
                    </a:p>
                  </a:txBody>
                  <a:tcPr/>
                </a:tc>
                <a:tc>
                  <a:txBody>
                    <a:bodyPr/>
                    <a:lstStyle/>
                    <a:p>
                      <a:pPr>
                        <a:lnSpc>
                          <a:spcPct val="115000"/>
                        </a:lnSpc>
                        <a:spcAft>
                          <a:spcPts val="0"/>
                        </a:spcAft>
                      </a:pPr>
                      <a:r>
                        <a:rPr lang="en-GB" sz="2200" dirty="0">
                          <a:solidFill>
                            <a:schemeClr val="tx1"/>
                          </a:solidFill>
                          <a:effectLst/>
                          <a:latin typeface="Calibri" panose="020F0502020204030204" pitchFamily="34" charset="0"/>
                        </a:rPr>
                        <a:t>September 2016</a:t>
                      </a:r>
                      <a:endParaRPr lang="en-GB" sz="2200" dirty="0">
                        <a:solidFill>
                          <a:schemeClr val="tx1"/>
                        </a:solidFill>
                        <a:effectLst/>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7"/>
                  </a:ext>
                </a:extLst>
              </a:tr>
              <a:tr h="505497">
                <a:tc>
                  <a:txBody>
                    <a:bodyPr/>
                    <a:lstStyle/>
                    <a:p>
                      <a:pPr>
                        <a:lnSpc>
                          <a:spcPct val="115000"/>
                        </a:lnSpc>
                        <a:spcAft>
                          <a:spcPts val="0"/>
                        </a:spcAft>
                      </a:pPr>
                      <a:r>
                        <a:rPr lang="en-GB" sz="2200">
                          <a:effectLst/>
                          <a:latin typeface="Calibri" panose="020F0502020204030204" pitchFamily="34" charset="0"/>
                        </a:rPr>
                        <a:t>Funding outcomes</a:t>
                      </a:r>
                      <a:endParaRPr lang="en-GB" sz="2200">
                        <a:effectLst/>
                        <a:latin typeface="Calibri" panose="020F0502020204030204" pitchFamily="34" charset="0"/>
                        <a:ea typeface="Times New Roman" panose="02020603050405020304" pitchFamily="18" charset="0"/>
                      </a:endParaRPr>
                    </a:p>
                  </a:txBody>
                  <a:tcPr/>
                </a:tc>
                <a:tc>
                  <a:txBody>
                    <a:bodyPr/>
                    <a:lstStyle/>
                    <a:p>
                      <a:pPr>
                        <a:lnSpc>
                          <a:spcPct val="115000"/>
                        </a:lnSpc>
                        <a:spcAft>
                          <a:spcPts val="0"/>
                        </a:spcAft>
                      </a:pPr>
                      <a:r>
                        <a:rPr lang="en-GB" sz="2200" dirty="0">
                          <a:effectLst/>
                          <a:latin typeface="Calibri" panose="020F0502020204030204" pitchFamily="34" charset="0"/>
                        </a:rPr>
                        <a:t>Spring 2017</a:t>
                      </a:r>
                      <a:endParaRPr lang="en-GB" sz="2200" dirty="0">
                        <a:effectLst/>
                        <a:latin typeface="Calibri" panose="020F0502020204030204" pitchFamily="34" charset="0"/>
                        <a:ea typeface="Times New Roman" panose="02020603050405020304" pitchFamily="18" charset="0"/>
                      </a:endParaRPr>
                    </a:p>
                  </a:txBody>
                  <a:tcPr/>
                </a:tc>
                <a:extLst>
                  <a:ext uri="{0D108BD9-81ED-4DB2-BD59-A6C34878D82A}">
                    <a16:rowId xmlns:a16="http://schemas.microsoft.com/office/drawing/2014/main" val="10008"/>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2620625"/>
            <a:ext cx="7921625" cy="3688100"/>
          </a:xfrm>
          <a:prstGeom prst="rect">
            <a:avLst/>
          </a:prstGeom>
          <a:solidFill>
            <a:srgbClr val="1464BE">
              <a:alpha val="20000"/>
            </a:srgbClr>
          </a:solidFill>
          <a:ln w="9525">
            <a:noFill/>
            <a:miter lim="800000"/>
            <a:headEnd/>
            <a:tailEnd/>
          </a:ln>
        </p:spPr>
        <p:txBody>
          <a:bodyPr lIns="180000" tIns="180000" rIns="180000" bIns="180000"/>
          <a:lstStyle/>
          <a:p>
            <a:pPr marL="457200" lvl="0" indent="-457200">
              <a:buFont typeface="+mj-lt"/>
              <a:buAutoNum type="arabicPeriod"/>
            </a:pPr>
            <a:r>
              <a:rPr lang="en-GB" sz="2200" dirty="0">
                <a:solidFill>
                  <a:prstClr val="black"/>
                </a:solidFill>
                <a:latin typeface="Calibri" pitchFamily="34" charset="0"/>
              </a:rPr>
              <a:t>Submission	Section 1: Gateway criteria (two A4 pages)</a:t>
            </a:r>
          </a:p>
          <a:p>
            <a:r>
              <a:rPr lang="en-GB" sz="2200" dirty="0">
                <a:solidFill>
                  <a:prstClr val="black"/>
                </a:solidFill>
                <a:latin typeface="Calibri" pitchFamily="34" charset="0"/>
              </a:rPr>
              <a:t>		Section 2: Quality criteria (eight A4 pages)</a:t>
            </a:r>
          </a:p>
          <a:p>
            <a:r>
              <a:rPr lang="en-GB" sz="2200" dirty="0">
                <a:solidFill>
                  <a:prstClr val="black"/>
                </a:solidFill>
                <a:latin typeface="Calibri" pitchFamily="34" charset="0"/>
              </a:rPr>
              <a:t>		Section 3: Contextual data </a:t>
            </a:r>
          </a:p>
          <a:p>
            <a:endParaRPr lang="en-GB" sz="2200" dirty="0">
              <a:solidFill>
                <a:prstClr val="black"/>
              </a:solidFill>
              <a:latin typeface="Calibri" pitchFamily="34" charset="0"/>
            </a:endParaRPr>
          </a:p>
          <a:p>
            <a:pPr marL="457200" lvl="0" indent="-457200">
              <a:buFont typeface="+mj-lt"/>
              <a:buAutoNum type="arabicPeriod" startAt="2"/>
            </a:pPr>
            <a:r>
              <a:rPr lang="en-GB" sz="2200" dirty="0">
                <a:solidFill>
                  <a:prstClr val="black"/>
                </a:solidFill>
                <a:latin typeface="Calibri" pitchFamily="34" charset="0"/>
              </a:rPr>
              <a:t>Brief covering letter providing authorisation by the head of institution </a:t>
            </a:r>
          </a:p>
          <a:p>
            <a:pPr marL="457200" lvl="0" indent="-457200">
              <a:buFont typeface="+mj-lt"/>
              <a:buAutoNum type="arabicPeriod" startAt="2"/>
            </a:pPr>
            <a:endParaRPr lang="en-GB" sz="2200" dirty="0">
              <a:solidFill>
                <a:prstClr val="black"/>
              </a:solidFill>
              <a:latin typeface="Calibri" pitchFamily="34" charset="0"/>
            </a:endParaRPr>
          </a:p>
          <a:p>
            <a:pPr marL="457200" lvl="0" indent="-457200">
              <a:buFont typeface="+mj-lt"/>
              <a:buAutoNum type="arabicPeriod" startAt="2"/>
            </a:pPr>
            <a:r>
              <a:rPr lang="en-GB" sz="2200" dirty="0">
                <a:solidFill>
                  <a:prstClr val="black"/>
                </a:solidFill>
                <a:latin typeface="Calibri" pitchFamily="34" charset="0"/>
              </a:rPr>
              <a:t>Annex.</a:t>
            </a: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Submissions</a:t>
            </a:r>
          </a:p>
        </p:txBody>
      </p:sp>
      <p:sp>
        <p:nvSpPr>
          <p:cNvPr id="4100" name="Rectangle 5"/>
          <p:cNvSpPr>
            <a:spLocks noChangeArrowheads="1"/>
          </p:cNvSpPr>
          <p:nvPr/>
        </p:nvSpPr>
        <p:spPr bwMode="auto">
          <a:xfrm>
            <a:off x="2135189" y="1473200"/>
            <a:ext cx="7921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marL="0" lvl="1" indent="0" eaLnBrk="1" hangingPunct="1"/>
            <a:r>
              <a:rPr lang="en-GB" sz="2200" dirty="0">
                <a:solidFill>
                  <a:srgbClr val="000000"/>
                </a:solidFill>
                <a:latin typeface="Calibri" pitchFamily="34" charset="0"/>
              </a:rPr>
              <a:t>Throughout the submissions the panel will be strongly influenced by concise and persuasive arguments, rather than extensive background information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561" y="1484313"/>
            <a:ext cx="7921253" cy="4824412"/>
          </a:xfrm>
          <a:prstGeom prst="rect">
            <a:avLst/>
          </a:prstGeom>
          <a:noFill/>
          <a:ln w="9525">
            <a:noFill/>
            <a:miter lim="800000"/>
            <a:headEnd/>
            <a:tailEnd/>
          </a:ln>
        </p:spPr>
        <p:txBody>
          <a:bodyPr lIns="0" tIns="0" rIns="0" bIns="0"/>
          <a:lstStyle/>
          <a:p>
            <a:pPr marL="0" lvl="1" defTabSz="912813">
              <a:spcAft>
                <a:spcPts val="1000"/>
              </a:spcAft>
              <a:buClr>
                <a:srgbClr val="1464BE"/>
              </a:buClr>
              <a:defRPr/>
            </a:pPr>
            <a:r>
              <a:rPr lang="en-GB" sz="2200" dirty="0">
                <a:solidFill>
                  <a:prstClr val="black"/>
                </a:solidFill>
                <a:latin typeface="Calibri" pitchFamily="34" charset="0"/>
              </a:rPr>
              <a:t>Gateway criteria will apply and, if not satisfied, will prevent the HEMG from being considered for funding</a:t>
            </a:r>
            <a:endParaRPr lang="en-US" sz="2200" dirty="0">
              <a:solidFill>
                <a:prstClr val="black"/>
              </a:solidFill>
              <a:latin typeface="Calibri" pitchFamily="34" charset="0"/>
            </a:endParaRPr>
          </a:p>
          <a:p>
            <a:pPr marL="0" lvl="1" defTabSz="912813">
              <a:spcAft>
                <a:spcPts val="1000"/>
              </a:spcAft>
              <a:buClr>
                <a:srgbClr val="1464BE"/>
              </a:buClr>
              <a:defRPr/>
            </a:pPr>
            <a:endParaRPr lang="en-US" sz="2200" dirty="0">
              <a:solidFill>
                <a:prstClr val="black"/>
              </a:solidFill>
              <a:latin typeface="Calibri" pitchFamily="34" charset="0"/>
            </a:endParaRPr>
          </a:p>
          <a:p>
            <a:pPr marL="360000" lvl="1" indent="-360000" defTabSz="912813">
              <a:spcAft>
                <a:spcPts val="1000"/>
              </a:spcAft>
              <a:buClr>
                <a:srgbClr val="1464BE"/>
              </a:buClr>
              <a:buFont typeface="Arial" pitchFamily="34" charset="0"/>
              <a:buChar char="•"/>
              <a:defRPr/>
            </a:pPr>
            <a:r>
              <a:rPr lang="en-US" sz="2200" dirty="0">
                <a:solidFill>
                  <a:prstClr val="black"/>
                </a:solidFill>
                <a:latin typeface="Calibri" pitchFamily="34" charset="0"/>
              </a:rPr>
              <a:t>gateway criteria act as a threshold</a:t>
            </a:r>
          </a:p>
          <a:p>
            <a:pPr marL="360000" lvl="1" indent="-360000" defTabSz="912813">
              <a:spcAft>
                <a:spcPts val="1000"/>
              </a:spcAft>
              <a:buClr>
                <a:srgbClr val="1464BE"/>
              </a:buClr>
              <a:buFont typeface="Arial" pitchFamily="34" charset="0"/>
              <a:buChar char="•"/>
              <a:defRPr/>
            </a:pPr>
            <a:r>
              <a:rPr lang="en-US" sz="2200" dirty="0">
                <a:solidFill>
                  <a:prstClr val="black"/>
                </a:solidFill>
                <a:latin typeface="Calibri" pitchFamily="34" charset="0"/>
              </a:rPr>
              <a:t>two page limit</a:t>
            </a:r>
          </a:p>
          <a:p>
            <a:pPr marL="360000" lvl="1" indent="-360000" defTabSz="912813">
              <a:spcAft>
                <a:spcPts val="1000"/>
              </a:spcAft>
              <a:buClr>
                <a:srgbClr val="1464BE"/>
              </a:buClr>
              <a:buFont typeface="Arial" pitchFamily="34" charset="0"/>
              <a:buChar char="•"/>
              <a:defRPr/>
            </a:pPr>
            <a:r>
              <a:rPr lang="en-US" sz="2200" dirty="0">
                <a:solidFill>
                  <a:prstClr val="black"/>
                </a:solidFill>
                <a:latin typeface="Calibri" pitchFamily="34" charset="0"/>
              </a:rPr>
              <a:t>gateway evidence can be expanded in quality criteria </a:t>
            </a:r>
          </a:p>
          <a:p>
            <a:pPr marL="360000" lvl="1" indent="-360000" defTabSz="912813">
              <a:spcAft>
                <a:spcPts val="1000"/>
              </a:spcAft>
              <a:buClr>
                <a:srgbClr val="1464BE"/>
              </a:buClr>
              <a:defRPr/>
            </a:pP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Gateway criteria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2620625"/>
            <a:ext cx="7921625" cy="3688100"/>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a:defRPr/>
            </a:pPr>
            <a:r>
              <a:rPr lang="en-GB" sz="2200" dirty="0">
                <a:solidFill>
                  <a:prstClr val="black"/>
                </a:solidFill>
                <a:latin typeface="Calibri" pitchFamily="34" charset="0"/>
              </a:rPr>
              <a:t>be a ‘university museum or gallery’ and have a substantial and long-term financial commitment to maintaining a collection</a:t>
            </a:r>
          </a:p>
          <a:p>
            <a:pPr lvl="1" indent="-457200" defTabSz="912813">
              <a:spcAft>
                <a:spcPts val="1000"/>
              </a:spcAft>
              <a:buClr>
                <a:srgbClr val="1464BE"/>
              </a:buClr>
              <a:buFont typeface="+mj-lt"/>
              <a:buAutoNum type="alphaLcPeriod"/>
              <a:defRPr/>
            </a:pPr>
            <a:endParaRPr lang="en-GB" sz="2200" dirty="0">
              <a:solidFill>
                <a:prstClr val="black"/>
              </a:solidFill>
              <a:latin typeface="Calibri" pitchFamily="34" charset="0"/>
            </a:endParaRPr>
          </a:p>
          <a:p>
            <a:pPr marL="342900" lvl="1" indent="-342900" defTabSz="912813">
              <a:spcAft>
                <a:spcPts val="1000"/>
              </a:spcAft>
              <a:buClr>
                <a:srgbClr val="1464BE"/>
              </a:buClr>
              <a:buFont typeface="Arial" panose="020B0604020202020204" pitchFamily="34" charset="0"/>
              <a:buChar char="•"/>
              <a:defRPr/>
            </a:pPr>
            <a:r>
              <a:rPr lang="en-GB" sz="2200" dirty="0">
                <a:solidFill>
                  <a:prstClr val="black"/>
                </a:solidFill>
                <a:latin typeface="Calibri" pitchFamily="34" charset="0"/>
              </a:rPr>
              <a:t>HEMGs will not need to meet all criteria (listed in the Guidance for submissions document)</a:t>
            </a:r>
          </a:p>
          <a:p>
            <a:pPr marL="342900" lvl="1" indent="-342900" defTabSz="912813">
              <a:spcAft>
                <a:spcPts val="1000"/>
              </a:spcAft>
              <a:buClr>
                <a:srgbClr val="1464BE"/>
              </a:buClr>
              <a:buFont typeface="Arial" panose="020B0604020202020204" pitchFamily="34" charset="0"/>
              <a:buChar char="•"/>
              <a:defRPr/>
            </a:pPr>
            <a:r>
              <a:rPr lang="en-GB" sz="2200" dirty="0">
                <a:solidFill>
                  <a:prstClr val="black"/>
                </a:solidFill>
                <a:latin typeface="Calibri" pitchFamily="34" charset="0"/>
              </a:rPr>
              <a:t>meeting any one criterion would not be sufficient. </a:t>
            </a:r>
          </a:p>
          <a:p>
            <a:pPr marL="0" lvl="1" defTabSz="912813">
              <a:spcAft>
                <a:spcPts val="1000"/>
              </a:spcAft>
              <a:buClr>
                <a:srgbClr val="1464BE"/>
              </a:buClr>
              <a:defRPr/>
            </a:pPr>
            <a:endParaRPr lang="en-US" sz="2200" dirty="0">
              <a:solidFill>
                <a:prstClr val="black"/>
              </a:solidFill>
              <a:latin typeface="Calibri" pitchFamily="34" charset="0"/>
            </a:endParaRPr>
          </a:p>
          <a:p>
            <a:pPr marL="358775" lvl="1" indent="-358775" defTabSz="912813">
              <a:spcAft>
                <a:spcPts val="1000"/>
              </a:spcAft>
              <a:buClr>
                <a:srgbClr val="1464BE"/>
              </a:buClr>
              <a:defRPr/>
            </a:pPr>
            <a:endParaRPr lang="en-US" sz="2200" dirty="0">
              <a:solidFill>
                <a:srgbClr val="000000"/>
              </a:solidFill>
              <a:latin typeface="Calibri"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Gateway criteria</a:t>
            </a:r>
          </a:p>
        </p:txBody>
      </p:sp>
      <p:sp>
        <p:nvSpPr>
          <p:cNvPr id="4100" name="Rectangle 5"/>
          <p:cNvSpPr>
            <a:spLocks noChangeArrowheads="1"/>
          </p:cNvSpPr>
          <p:nvPr/>
        </p:nvSpPr>
        <p:spPr bwMode="auto">
          <a:xfrm>
            <a:off x="2135189" y="1473200"/>
            <a:ext cx="7921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200" i="1" dirty="0">
                <a:solidFill>
                  <a:srgbClr val="000000"/>
                </a:solidFill>
                <a:latin typeface="Calibri" pitchFamily="34" charset="0"/>
              </a:rPr>
              <a:t>Any HEI will need to meet the following gateway criteria to be considered for funding. The HEMG on which the submission is based must:</a:t>
            </a:r>
            <a:endParaRPr lang="en-GB" altLang="en-US" sz="2200" i="1" dirty="0">
              <a:solidFill>
                <a:srgbClr val="000000"/>
              </a:solidFill>
              <a:latin typeface="Calibri"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2620625"/>
            <a:ext cx="7921625" cy="3688100"/>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startAt="2"/>
              <a:defRPr/>
            </a:pPr>
            <a:r>
              <a:rPr lang="en-GB" sz="2200" dirty="0">
                <a:solidFill>
                  <a:prstClr val="black"/>
                </a:solidFill>
                <a:latin typeface="Calibri" pitchFamily="34" charset="0"/>
              </a:rPr>
              <a:t>incur significant reach beyond the HEI’s own researchers and students and as far as possible demonstrate the additional costs associated with this (200-word summary)</a:t>
            </a:r>
          </a:p>
          <a:p>
            <a:pPr marL="0" lvl="1" defTabSz="912813">
              <a:spcAft>
                <a:spcPts val="1000"/>
              </a:spcAft>
              <a:buClr>
                <a:srgbClr val="1464BE"/>
              </a:buClr>
              <a:defRPr/>
            </a:pPr>
            <a:endParaRPr lang="en-GB" sz="2200" dirty="0">
              <a:solidFill>
                <a:prstClr val="black"/>
              </a:solidFill>
              <a:latin typeface="Calibri" pitchFamily="34" charset="0"/>
            </a:endParaRP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evidence of the gain to the HE sector, and that costs are sufficiently significant to warrant additional funding</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a best estimate of the costs incurred.</a:t>
            </a:r>
            <a:endParaRPr lang="en-US" sz="2200" dirty="0">
              <a:latin typeface="Calibri" panose="020F0502020204030204"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Gateway criteria</a:t>
            </a:r>
          </a:p>
        </p:txBody>
      </p:sp>
      <p:sp>
        <p:nvSpPr>
          <p:cNvPr id="4" name="Rectangle 5"/>
          <p:cNvSpPr>
            <a:spLocks noChangeArrowheads="1"/>
          </p:cNvSpPr>
          <p:nvPr/>
        </p:nvSpPr>
        <p:spPr bwMode="auto">
          <a:xfrm>
            <a:off x="2135189" y="1473200"/>
            <a:ext cx="7921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200" i="1" dirty="0">
                <a:solidFill>
                  <a:srgbClr val="000000"/>
                </a:solidFill>
                <a:latin typeface="Calibri" pitchFamily="34" charset="0"/>
              </a:rPr>
              <a:t>Any HEI will need to meet the following gateway criteria to be considered for funding. The HEMG on which the submission is based must:</a:t>
            </a:r>
            <a:endParaRPr lang="en-GB" altLang="en-US" sz="2200" i="1" dirty="0">
              <a:solidFill>
                <a:srgbClr val="000000"/>
              </a:solidFill>
              <a:latin typeface="Calibri"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2620625"/>
            <a:ext cx="7921625" cy="3688100"/>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startAt="3"/>
              <a:defRPr/>
            </a:pPr>
            <a:r>
              <a:rPr lang="en-GB" sz="2200" dirty="0">
                <a:solidFill>
                  <a:prstClr val="black"/>
                </a:solidFill>
                <a:latin typeface="Calibri" pitchFamily="34" charset="0"/>
              </a:rPr>
              <a:t>make, or have the potential to make, a unique and significant contribution to research and scholarship in the HE sector (200-word summary)</a:t>
            </a:r>
          </a:p>
          <a:p>
            <a:pPr lvl="1" indent="-457200" defTabSz="912813">
              <a:spcAft>
                <a:spcPts val="1000"/>
              </a:spcAft>
              <a:buClr>
                <a:srgbClr val="1464BE"/>
              </a:buClr>
              <a:buFont typeface="+mj-lt"/>
              <a:buAutoNum type="alphaLcPeriod" startAt="3"/>
              <a:defRPr/>
            </a:pPr>
            <a:endParaRPr lang="en-GB" sz="2200" dirty="0">
              <a:solidFill>
                <a:prstClr val="black"/>
              </a:solidFill>
              <a:latin typeface="Calibri" pitchFamily="34" charset="0"/>
            </a:endParaRP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existing public documents and research outputs</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extracts of existing forward plans.</a:t>
            </a: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Gateway criteria</a:t>
            </a:r>
          </a:p>
        </p:txBody>
      </p:sp>
      <p:sp>
        <p:nvSpPr>
          <p:cNvPr id="4" name="Rectangle 5"/>
          <p:cNvSpPr>
            <a:spLocks noChangeArrowheads="1"/>
          </p:cNvSpPr>
          <p:nvPr/>
        </p:nvSpPr>
        <p:spPr bwMode="auto">
          <a:xfrm>
            <a:off x="2135189" y="1473200"/>
            <a:ext cx="7921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200" i="1" dirty="0">
                <a:solidFill>
                  <a:srgbClr val="000000"/>
                </a:solidFill>
                <a:latin typeface="Calibri" pitchFamily="34" charset="0"/>
              </a:rPr>
              <a:t>Any HEI will need to meet the following gateway criteria to be considered for funding. The HEMG on which the submission is based must:</a:t>
            </a:r>
            <a:endParaRPr lang="en-GB" altLang="en-US" sz="2200" i="1" dirty="0">
              <a:solidFill>
                <a:srgbClr val="000000"/>
              </a:solidFill>
              <a:latin typeface="Calibri" pitchFamily="34" charset="0"/>
            </a:endParaRPr>
          </a:p>
        </p:txBody>
      </p:sp>
    </p:spTree>
    <p:extLst>
      <p:ext uri="{BB962C8B-B14F-4D97-AF65-F5344CB8AC3E}">
        <p14:creationId xmlns:p14="http://schemas.microsoft.com/office/powerpoint/2010/main" val="34131186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2620625"/>
            <a:ext cx="7921625" cy="3688100"/>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startAt="4"/>
              <a:defRPr/>
            </a:pPr>
            <a:r>
              <a:rPr lang="en-GB" sz="2200" dirty="0">
                <a:solidFill>
                  <a:prstClr val="black"/>
                </a:solidFill>
                <a:latin typeface="Calibri" pitchFamily="34" charset="0"/>
              </a:rPr>
              <a:t>be operated in an efficient manner and demonstrate financial sustainability</a:t>
            </a:r>
          </a:p>
          <a:p>
            <a:pPr lvl="1" indent="-457200" defTabSz="912813">
              <a:spcAft>
                <a:spcPts val="1000"/>
              </a:spcAft>
              <a:buClr>
                <a:srgbClr val="1464BE"/>
              </a:buClr>
              <a:buFont typeface="+mj-lt"/>
              <a:buAutoNum type="alphaLcPeriod" startAt="4"/>
              <a:defRPr/>
            </a:pPr>
            <a:endParaRPr lang="en-GB" sz="2200" dirty="0">
              <a:solidFill>
                <a:prstClr val="black"/>
              </a:solidFill>
              <a:latin typeface="Calibri" pitchFamily="34" charset="0"/>
            </a:endParaRP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evidence of financial sustainability and solvency</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management accounts, or equivalent final income and headline expenditure for the last one to three years.</a:t>
            </a:r>
            <a:endParaRPr lang="en-GB" sz="2200" dirty="0">
              <a:solidFill>
                <a:prstClr val="black"/>
              </a:solidFill>
              <a:latin typeface="Calibri" pitchFamily="34" charset="0"/>
            </a:endParaRPr>
          </a:p>
          <a:p>
            <a:pPr marL="358775" lvl="1" indent="-358775" defTabSz="912813">
              <a:spcAft>
                <a:spcPts val="1000"/>
              </a:spcAft>
              <a:buClr>
                <a:srgbClr val="1464BE"/>
              </a:buClr>
              <a:defRPr/>
            </a:pPr>
            <a:endParaRPr lang="en-US" sz="2200" dirty="0">
              <a:solidFill>
                <a:srgbClr val="000000"/>
              </a:solidFill>
              <a:latin typeface="Calibri"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Gateway criteria</a:t>
            </a:r>
          </a:p>
        </p:txBody>
      </p:sp>
      <p:sp>
        <p:nvSpPr>
          <p:cNvPr id="4" name="Rectangle 5"/>
          <p:cNvSpPr>
            <a:spLocks noChangeArrowheads="1"/>
          </p:cNvSpPr>
          <p:nvPr/>
        </p:nvSpPr>
        <p:spPr bwMode="auto">
          <a:xfrm>
            <a:off x="2135189" y="1473200"/>
            <a:ext cx="7921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200" i="1" dirty="0">
                <a:solidFill>
                  <a:srgbClr val="000000"/>
                </a:solidFill>
                <a:latin typeface="Calibri" pitchFamily="34" charset="0"/>
              </a:rPr>
              <a:t>Any HEI will need to meet the following gateway criteria to be considered for funding. The HEMG on which the submission is based must:</a:t>
            </a:r>
            <a:endParaRPr lang="en-GB" altLang="en-US" sz="2200" i="1" dirty="0">
              <a:solidFill>
                <a:srgbClr val="000000"/>
              </a:solidFill>
              <a:latin typeface="Calibri" pitchFamily="34" charset="0"/>
            </a:endParaRPr>
          </a:p>
        </p:txBody>
      </p:sp>
    </p:spTree>
    <p:extLst>
      <p:ext uri="{BB962C8B-B14F-4D97-AF65-F5344CB8AC3E}">
        <p14:creationId xmlns:p14="http://schemas.microsoft.com/office/powerpoint/2010/main" val="10734428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2620625"/>
            <a:ext cx="7921625" cy="3688100"/>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startAt="5"/>
              <a:defRPr/>
            </a:pPr>
            <a:r>
              <a:rPr lang="en-GB" sz="2200" dirty="0">
                <a:solidFill>
                  <a:prstClr val="black"/>
                </a:solidFill>
                <a:latin typeface="Calibri" pitchFamily="34" charset="0"/>
              </a:rPr>
              <a:t>where eligible, hold Arts Council Accreditation status, or provide confirmation that it is working towards Accreditation status</a:t>
            </a:r>
          </a:p>
          <a:p>
            <a:pPr lvl="1" indent="-457200" defTabSz="912813">
              <a:spcAft>
                <a:spcPts val="1000"/>
              </a:spcAft>
              <a:buClr>
                <a:srgbClr val="1464BE"/>
              </a:buClr>
              <a:buFont typeface="+mj-lt"/>
              <a:buAutoNum type="alphaLcPeriod" startAt="5"/>
              <a:defRPr/>
            </a:pPr>
            <a:endParaRPr lang="en-GB" sz="2200" dirty="0">
              <a:solidFill>
                <a:prstClr val="black"/>
              </a:solidFill>
              <a:latin typeface="Calibri" pitchFamily="34" charset="0"/>
            </a:endParaRP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eligible: will need to strictly adhere</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ineligible: the spirit of the accreditation should be evidenced in terms of equivalent good practice and standards.</a:t>
            </a:r>
          </a:p>
          <a:p>
            <a:pPr marL="358775" lvl="1" indent="-358775" defTabSz="912813">
              <a:spcAft>
                <a:spcPts val="1000"/>
              </a:spcAft>
              <a:buClr>
                <a:srgbClr val="1464BE"/>
              </a:buClr>
              <a:defRPr/>
            </a:pPr>
            <a:endParaRPr lang="en-US" sz="2200" dirty="0">
              <a:solidFill>
                <a:srgbClr val="000000"/>
              </a:solidFill>
              <a:latin typeface="Calibri"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Gateway criteria</a:t>
            </a:r>
          </a:p>
        </p:txBody>
      </p:sp>
      <p:sp>
        <p:nvSpPr>
          <p:cNvPr id="4" name="Rectangle 5"/>
          <p:cNvSpPr>
            <a:spLocks noChangeArrowheads="1"/>
          </p:cNvSpPr>
          <p:nvPr/>
        </p:nvSpPr>
        <p:spPr bwMode="auto">
          <a:xfrm>
            <a:off x="2135189" y="1473200"/>
            <a:ext cx="7921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sz="2200" i="1" dirty="0">
                <a:solidFill>
                  <a:srgbClr val="000000"/>
                </a:solidFill>
                <a:latin typeface="Calibri" pitchFamily="34" charset="0"/>
              </a:rPr>
              <a:t>Any HEI will need to meet the following gateway criteria to be considered for funding. The HEMG on which the submission is based must:</a:t>
            </a:r>
            <a:endParaRPr lang="en-GB" altLang="en-US" sz="2200" i="1" dirty="0">
              <a:solidFill>
                <a:srgbClr val="000000"/>
              </a:solidFill>
              <a:latin typeface="Calibri" pitchFamily="34" charset="0"/>
            </a:endParaRPr>
          </a:p>
        </p:txBody>
      </p:sp>
    </p:spTree>
    <p:extLst>
      <p:ext uri="{BB962C8B-B14F-4D97-AF65-F5344CB8AC3E}">
        <p14:creationId xmlns:p14="http://schemas.microsoft.com/office/powerpoint/2010/main" val="40222529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561" y="1484313"/>
            <a:ext cx="7921253" cy="4824412"/>
          </a:xfrm>
          <a:prstGeom prst="rect">
            <a:avLst/>
          </a:prstGeom>
          <a:noFill/>
          <a:ln w="9525">
            <a:noFill/>
            <a:miter lim="800000"/>
            <a:headEnd/>
            <a:tailEnd/>
          </a:ln>
        </p:spPr>
        <p:txBody>
          <a:bodyPr lIns="0" tIns="0" rIns="0" bIns="0"/>
          <a:lstStyle/>
          <a:p>
            <a:pPr marL="0" lvl="1" defTabSz="912813">
              <a:lnSpc>
                <a:spcPts val="2800"/>
              </a:lnSpc>
              <a:spcAft>
                <a:spcPts val="1000"/>
              </a:spcAft>
              <a:buClr>
                <a:srgbClr val="558ED5"/>
              </a:buClr>
              <a:defRPr/>
            </a:pPr>
            <a:endParaRPr lang="en-GB" sz="2600" b="1" i="1" dirty="0">
              <a:solidFill>
                <a:prstClr val="black"/>
              </a:solidFill>
              <a:latin typeface="Calibri" pitchFamily="34" charset="0"/>
            </a:endParaRPr>
          </a:p>
          <a:p>
            <a:pPr marL="0" lvl="1" defTabSz="912813">
              <a:lnSpc>
                <a:spcPts val="2800"/>
              </a:lnSpc>
              <a:spcAft>
                <a:spcPts val="1000"/>
              </a:spcAft>
              <a:buClr>
                <a:srgbClr val="558ED5"/>
              </a:buClr>
              <a:defRPr/>
            </a:pPr>
            <a:r>
              <a:rPr lang="en-GB" sz="2600" b="1" i="1" dirty="0">
                <a:solidFill>
                  <a:prstClr val="black"/>
                </a:solidFill>
                <a:latin typeface="Calibri" pitchFamily="34" charset="0"/>
              </a:rPr>
              <a:t>Any questions?</a:t>
            </a:r>
            <a:endParaRPr lang="en-US" sz="2200" dirty="0">
              <a:solidFill>
                <a:prstClr val="black"/>
              </a:solidFill>
              <a:latin typeface="Calibri" pitchFamily="34" charset="0"/>
            </a:endParaRPr>
          </a:p>
          <a:p>
            <a:pPr marL="360000" lvl="1" indent="-360000" defTabSz="912813">
              <a:spcAft>
                <a:spcPts val="1000"/>
              </a:spcAft>
              <a:buClr>
                <a:srgbClr val="1464BE"/>
              </a:buClr>
              <a:defRPr/>
            </a:pP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Gateway criteria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561" y="1484313"/>
            <a:ext cx="7921253" cy="4824412"/>
          </a:xfrm>
          <a:prstGeom prst="rect">
            <a:avLst/>
          </a:prstGeom>
          <a:noFill/>
          <a:ln w="9525">
            <a:noFill/>
            <a:miter lim="800000"/>
            <a:headEnd/>
            <a:tailEnd/>
          </a:ln>
        </p:spPr>
        <p:txBody>
          <a:bodyPr lIns="0" tIns="0" rIns="0" bIns="0"/>
          <a:lstStyle/>
          <a:p>
            <a:pPr marL="342900" lvl="1" indent="-342900" defTabSz="912813">
              <a:spcAft>
                <a:spcPts val="1000"/>
              </a:spcAft>
              <a:buClr>
                <a:srgbClr val="1464BE"/>
              </a:buClr>
              <a:buFont typeface="Arial" panose="020B0604020202020204" pitchFamily="34" charset="0"/>
              <a:buChar char="•"/>
              <a:defRPr/>
            </a:pPr>
            <a:r>
              <a:rPr lang="en-GB" sz="2200" dirty="0">
                <a:solidFill>
                  <a:prstClr val="black"/>
                </a:solidFill>
                <a:latin typeface="Calibri" pitchFamily="34" charset="0"/>
              </a:rPr>
              <a:t>promote excellence in research and scholarship </a:t>
            </a:r>
          </a:p>
          <a:p>
            <a:pPr marL="342900" lvl="1" indent="-342900" defTabSz="912813">
              <a:spcAft>
                <a:spcPts val="1000"/>
              </a:spcAft>
              <a:buClr>
                <a:srgbClr val="1464BE"/>
              </a:buClr>
              <a:buFont typeface="Arial" panose="020B0604020202020204" pitchFamily="34" charset="0"/>
              <a:buChar char="•"/>
              <a:defRPr/>
            </a:pPr>
            <a:r>
              <a:rPr lang="en-GB" sz="2200" dirty="0">
                <a:solidFill>
                  <a:prstClr val="black"/>
                </a:solidFill>
                <a:latin typeface="Calibri" pitchFamily="34" charset="0"/>
              </a:rPr>
              <a:t>consider submissions in their own institutional context</a:t>
            </a:r>
          </a:p>
          <a:p>
            <a:pPr marL="342900" lvl="1" indent="-342900" defTabSz="912813">
              <a:spcAft>
                <a:spcPts val="1000"/>
              </a:spcAft>
              <a:buClr>
                <a:srgbClr val="1464BE"/>
              </a:buClr>
              <a:buFont typeface="Arial" panose="020B0604020202020204" pitchFamily="34" charset="0"/>
              <a:buChar char="•"/>
              <a:defRPr/>
            </a:pPr>
            <a:r>
              <a:rPr lang="en-GB" sz="2200" dirty="0">
                <a:solidFill>
                  <a:prstClr val="black"/>
                </a:solidFill>
                <a:latin typeface="Calibri" pitchFamily="34" charset="0"/>
              </a:rPr>
              <a:t>evidence of past performance, potential for future performance and plans to deliver outcomes</a:t>
            </a:r>
          </a:p>
          <a:p>
            <a:pPr marL="342900" lvl="1" indent="-342900" defTabSz="912813">
              <a:spcAft>
                <a:spcPts val="1000"/>
              </a:spcAft>
              <a:buClr>
                <a:srgbClr val="1464BE"/>
              </a:buClr>
              <a:buFont typeface="Arial" panose="020B0604020202020204" pitchFamily="34" charset="0"/>
              <a:buChar char="•"/>
              <a:defRPr/>
            </a:pPr>
            <a:r>
              <a:rPr lang="en-GB" sz="2200" dirty="0">
                <a:solidFill>
                  <a:prstClr val="black"/>
                </a:solidFill>
                <a:latin typeface="Calibri" pitchFamily="34" charset="0"/>
              </a:rPr>
              <a:t>eight page limit</a:t>
            </a:r>
            <a:endParaRPr lang="en-US" sz="2200" dirty="0">
              <a:solidFill>
                <a:prstClr val="black"/>
              </a:solidFill>
              <a:latin typeface="Calibri" pitchFamily="34" charset="0"/>
            </a:endParaRPr>
          </a:p>
          <a:p>
            <a:pPr marL="360000" lvl="1" indent="-360000" defTabSz="912813">
              <a:spcAft>
                <a:spcPts val="1000"/>
              </a:spcAft>
              <a:buClr>
                <a:srgbClr val="1464BE"/>
              </a:buClr>
              <a:buFont typeface="Arial" pitchFamily="34" charset="0"/>
              <a:buChar char="•"/>
              <a:defRPr/>
            </a:pP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Quality criteria</a:t>
            </a:r>
          </a:p>
        </p:txBody>
      </p:sp>
    </p:spTree>
    <p:extLst>
      <p:ext uri="{BB962C8B-B14F-4D97-AF65-F5344CB8AC3E}">
        <p14:creationId xmlns:p14="http://schemas.microsoft.com/office/powerpoint/2010/main" val="40234287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1341438"/>
            <a:ext cx="7921625" cy="4967287"/>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a:defRPr/>
            </a:pPr>
            <a:r>
              <a:rPr lang="en-GB" sz="2200" dirty="0">
                <a:latin typeface="Calibri" panose="020F0502020204030204" pitchFamily="34" charset="0"/>
              </a:rPr>
              <a:t>how far the HEMG is providing a service to the wider research community at significant cost beyond that required to meet the needs of its own researchers and students (beyond the normal degree of reciprocity in sharing research resources), highlighting the value added by the collection</a:t>
            </a:r>
          </a:p>
          <a:p>
            <a:pPr marL="0" lvl="1" defTabSz="912813">
              <a:spcAft>
                <a:spcPts val="1000"/>
              </a:spcAft>
              <a:buClr>
                <a:srgbClr val="1464BE"/>
              </a:buClr>
              <a:defRPr/>
            </a:pPr>
            <a:endParaRPr lang="en-GB" sz="1000" dirty="0">
              <a:latin typeface="Calibri" panose="020F0502020204030204" pitchFamily="34" charset="0"/>
            </a:endParaRPr>
          </a:p>
          <a:p>
            <a:pPr lvl="0">
              <a:spcAft>
                <a:spcPts val="1000"/>
              </a:spcAft>
            </a:pPr>
            <a:r>
              <a:rPr lang="en-GB" sz="2200" dirty="0">
                <a:latin typeface="Calibri" panose="020F0502020204030204" pitchFamily="34" charset="0"/>
              </a:rPr>
              <a:t>Evidence may include, but is not limited to:</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evidence of the gain to the HE sector to warrant additional funding</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costs incurred to provide a wider service</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evidence of stewardship and management costs.</a:t>
            </a:r>
          </a:p>
          <a:p>
            <a:pPr marL="358775" lvl="1" indent="-358775" defTabSz="912813">
              <a:spcAft>
                <a:spcPts val="1000"/>
              </a:spcAft>
              <a:buClr>
                <a:srgbClr val="1464BE"/>
              </a:buClr>
              <a:defRPr/>
            </a:pPr>
            <a:endParaRPr lang="en-US" sz="2200" dirty="0">
              <a:solidFill>
                <a:srgbClr val="000000"/>
              </a:solidFill>
              <a:latin typeface="Calibri"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Quality criteria</a:t>
            </a:r>
          </a:p>
        </p:txBody>
      </p:sp>
    </p:spTree>
    <p:extLst>
      <p:ext uri="{BB962C8B-B14F-4D97-AF65-F5344CB8AC3E}">
        <p14:creationId xmlns:p14="http://schemas.microsoft.com/office/powerpoint/2010/main" val="378079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1341438"/>
            <a:ext cx="7921625" cy="4967287"/>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startAt="2"/>
              <a:defRPr/>
            </a:pPr>
            <a:r>
              <a:rPr lang="en-GB" sz="2200" dirty="0">
                <a:latin typeface="Calibri" panose="020F0502020204030204" pitchFamily="34" charset="0"/>
              </a:rPr>
              <a:t>evidence that use of the HEMG has led to unique and significant contributions to research, scholarship and research impact in the UK and internationally</a:t>
            </a:r>
          </a:p>
          <a:p>
            <a:pPr lvl="1" indent="-457200" defTabSz="912813">
              <a:spcAft>
                <a:spcPts val="1000"/>
              </a:spcAft>
              <a:buClr>
                <a:srgbClr val="1464BE"/>
              </a:buClr>
              <a:buFont typeface="+mj-lt"/>
              <a:buAutoNum type="alphaLcPeriod" startAt="2"/>
              <a:defRPr/>
            </a:pPr>
            <a:endParaRPr lang="en-GB" sz="1000" dirty="0">
              <a:latin typeface="Calibri" panose="020F0502020204030204" pitchFamily="34" charset="0"/>
            </a:endParaRPr>
          </a:p>
          <a:p>
            <a:pPr marL="0" lvl="1" defTabSz="912813">
              <a:spcAft>
                <a:spcPts val="1000"/>
              </a:spcAft>
              <a:buClr>
                <a:srgbClr val="1464BE"/>
              </a:buClr>
              <a:defRPr/>
            </a:pPr>
            <a:r>
              <a:rPr lang="en-GB" sz="2200" dirty="0">
                <a:latin typeface="Calibri" panose="020F0502020204030204" pitchFamily="34" charset="0"/>
              </a:rPr>
              <a:t>Evidence may include, but is not limited to:</a:t>
            </a:r>
            <a:endParaRPr lang="en-GB" sz="1000" dirty="0">
              <a:latin typeface="Calibri" panose="020F0502020204030204" pitchFamily="34" charset="0"/>
            </a:endParaRP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extract(s) from existing public documents and forward plans</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references to internationally excellent outputs</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REF impact case studies </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Arts Council Designation status, or spirit of this status</a:t>
            </a:r>
            <a:endParaRPr lang="en-US" sz="2200" dirty="0">
              <a:solidFill>
                <a:srgbClr val="000000"/>
              </a:solidFill>
              <a:latin typeface="Calibri"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Quality criteria</a:t>
            </a:r>
          </a:p>
        </p:txBody>
      </p:sp>
    </p:spTree>
    <p:extLst>
      <p:ext uri="{BB962C8B-B14F-4D97-AF65-F5344CB8AC3E}">
        <p14:creationId xmlns:p14="http://schemas.microsoft.com/office/powerpoint/2010/main" val="3471463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1341438"/>
            <a:ext cx="7921625" cy="4967287"/>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startAt="3"/>
              <a:defRPr/>
            </a:pPr>
            <a:r>
              <a:rPr lang="en-GB" sz="2200" dirty="0">
                <a:latin typeface="Calibri" panose="020F0502020204030204" pitchFamily="34" charset="0"/>
              </a:rPr>
              <a:t>the extent to which the HEMG is considered to offer unique and significant value to undergraduate and postgraduate students and the wider community, including the HEMGs approach to public engagement</a:t>
            </a:r>
          </a:p>
          <a:p>
            <a:pPr marL="0" lvl="1" defTabSz="912813">
              <a:spcAft>
                <a:spcPts val="1000"/>
              </a:spcAft>
              <a:buClr>
                <a:srgbClr val="1464BE"/>
              </a:buClr>
              <a:defRPr/>
            </a:pPr>
            <a:endParaRPr lang="en-GB" sz="1000" dirty="0">
              <a:latin typeface="Calibri" panose="020F0502020204030204" pitchFamily="34" charset="0"/>
            </a:endParaRPr>
          </a:p>
          <a:p>
            <a:pPr marL="0" lvl="1" defTabSz="912813">
              <a:spcAft>
                <a:spcPts val="1000"/>
              </a:spcAft>
              <a:buClr>
                <a:srgbClr val="1464BE"/>
              </a:buClr>
              <a:defRPr/>
            </a:pPr>
            <a:r>
              <a:rPr lang="en-GB" sz="2200" dirty="0">
                <a:latin typeface="Calibri" panose="020F0502020204030204" pitchFamily="34" charset="0"/>
              </a:rPr>
              <a:t>Evidence may include, but is not limited to:</a:t>
            </a:r>
            <a:endParaRPr lang="en-GB" sz="1000" dirty="0">
              <a:latin typeface="Calibri" panose="020F0502020204030204" pitchFamily="34" charset="0"/>
            </a:endParaRP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information about wider engagement activities and impact</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visitor numbers </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relationships with relevant stakeholder groups</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existing policies relating to the value offered to undergraduate and postgraduate students and the wider community.</a:t>
            </a:r>
          </a:p>
          <a:p>
            <a:pPr lvl="0"/>
            <a:endParaRPr lang="en-GB" sz="2200" dirty="0">
              <a:latin typeface="Calibri" panose="020F0502020204030204" pitchFamily="34" charset="0"/>
            </a:endParaRPr>
          </a:p>
          <a:p>
            <a:pPr marL="358775" lvl="1" indent="-358775" defTabSz="912813">
              <a:spcAft>
                <a:spcPts val="1000"/>
              </a:spcAft>
              <a:buClr>
                <a:srgbClr val="1464BE"/>
              </a:buClr>
              <a:defRPr/>
            </a:pPr>
            <a:endParaRPr lang="en-US" sz="2200" dirty="0">
              <a:solidFill>
                <a:srgbClr val="000000"/>
              </a:solidFill>
              <a:latin typeface="Calibri"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Quality criteria</a:t>
            </a:r>
          </a:p>
        </p:txBody>
      </p:sp>
    </p:spTree>
    <p:extLst>
      <p:ext uri="{BB962C8B-B14F-4D97-AF65-F5344CB8AC3E}">
        <p14:creationId xmlns:p14="http://schemas.microsoft.com/office/powerpoint/2010/main" val="22074414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1341438"/>
            <a:ext cx="7921625" cy="4967287"/>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startAt="4"/>
              <a:defRPr/>
            </a:pPr>
            <a:r>
              <a:rPr lang="en-GB" sz="2200" dirty="0">
                <a:latin typeface="Calibri" panose="020F0502020204030204" pitchFamily="34" charset="0"/>
              </a:rPr>
              <a:t>the innovative practice employed by the HEMG for external benefit and in support of the open research agenda</a:t>
            </a:r>
          </a:p>
          <a:p>
            <a:pPr>
              <a:spcAft>
                <a:spcPts val="1000"/>
              </a:spcAft>
            </a:pPr>
            <a:endParaRPr lang="en-GB" sz="1000" dirty="0">
              <a:latin typeface="Calibri" panose="020F0502020204030204" pitchFamily="34" charset="0"/>
            </a:endParaRPr>
          </a:p>
          <a:p>
            <a:pPr>
              <a:spcAft>
                <a:spcPts val="1000"/>
              </a:spcAft>
            </a:pPr>
            <a:r>
              <a:rPr lang="en-GB" sz="2200" dirty="0">
                <a:latin typeface="Calibri" panose="020F0502020204030204" pitchFamily="34" charset="0"/>
              </a:rPr>
              <a:t>Evidence may include, but is not limited to:</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use of digital technologies and/or crowdsourcing to enhance access </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innovative and influential partnerships and collaborations</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development of research skills and training for aspiring academics, including early career researchers and postgraduate students</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integration between academic study and material culture.</a:t>
            </a:r>
          </a:p>
          <a:p>
            <a:pPr marL="358775" lvl="1" indent="-358775" defTabSz="912813">
              <a:spcAft>
                <a:spcPts val="1000"/>
              </a:spcAft>
              <a:buClr>
                <a:srgbClr val="1464BE"/>
              </a:buClr>
              <a:defRPr/>
            </a:pPr>
            <a:endParaRPr lang="en-US" sz="2200" dirty="0">
              <a:solidFill>
                <a:srgbClr val="000000"/>
              </a:solidFill>
              <a:latin typeface="Calibri"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Quality criteria</a:t>
            </a:r>
          </a:p>
        </p:txBody>
      </p:sp>
    </p:spTree>
    <p:extLst>
      <p:ext uri="{BB962C8B-B14F-4D97-AF65-F5344CB8AC3E}">
        <p14:creationId xmlns:p14="http://schemas.microsoft.com/office/powerpoint/2010/main" val="21482726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Content Placeholder 2"/>
          <p:cNvSpPr txBox="1">
            <a:spLocks/>
          </p:cNvSpPr>
          <p:nvPr/>
        </p:nvSpPr>
        <p:spPr bwMode="auto">
          <a:xfrm>
            <a:off x="2135189" y="1341438"/>
            <a:ext cx="7921625" cy="4967287"/>
          </a:xfrm>
          <a:prstGeom prst="rect">
            <a:avLst/>
          </a:prstGeom>
          <a:solidFill>
            <a:srgbClr val="1464BE">
              <a:alpha val="20000"/>
            </a:srgbClr>
          </a:solidFill>
          <a:ln w="9525">
            <a:noFill/>
            <a:miter lim="800000"/>
            <a:headEnd/>
            <a:tailEnd/>
          </a:ln>
        </p:spPr>
        <p:txBody>
          <a:bodyPr lIns="180000" tIns="180000" rIns="180000" bIns="180000"/>
          <a:lstStyle/>
          <a:p>
            <a:pPr lvl="1" indent="-457200" defTabSz="912813">
              <a:spcAft>
                <a:spcPts val="1000"/>
              </a:spcAft>
              <a:buClr>
                <a:srgbClr val="1464BE"/>
              </a:buClr>
              <a:buFont typeface="+mj-lt"/>
              <a:buAutoNum type="alphaLcPeriod" startAt="5"/>
              <a:defRPr/>
            </a:pPr>
            <a:r>
              <a:rPr lang="en-GB" sz="2200" dirty="0">
                <a:latin typeface="Calibri" panose="020F0502020204030204" pitchFamily="34" charset="0"/>
              </a:rPr>
              <a:t>whether HEFCE HEMG funding is an appropriate proportion of the total cost of sustaining the museum or gallery, demonstrating additionality, and not core funding</a:t>
            </a:r>
          </a:p>
          <a:p>
            <a:pPr>
              <a:spcAft>
                <a:spcPts val="1000"/>
              </a:spcAft>
            </a:pPr>
            <a:endParaRPr lang="en-GB" sz="1000" dirty="0">
              <a:latin typeface="Calibri" panose="020F0502020204030204" pitchFamily="34" charset="0"/>
            </a:endParaRPr>
          </a:p>
          <a:p>
            <a:pPr>
              <a:spcAft>
                <a:spcPts val="1000"/>
              </a:spcAft>
            </a:pPr>
            <a:r>
              <a:rPr lang="en-GB" sz="2200" dirty="0">
                <a:latin typeface="Calibri" panose="020F0502020204030204" pitchFamily="34" charset="0"/>
              </a:rPr>
              <a:t>Evidence may include, but is not limited to:</a:t>
            </a:r>
          </a:p>
          <a:p>
            <a:pPr>
              <a:spcAft>
                <a:spcPts val="1000"/>
              </a:spcAft>
            </a:pPr>
            <a:endParaRPr lang="en-GB" sz="1000" dirty="0">
              <a:latin typeface="Calibri" panose="020F0502020204030204" pitchFamily="34" charset="0"/>
            </a:endParaRPr>
          </a:p>
          <a:p>
            <a:pPr lvl="0">
              <a:spcAft>
                <a:spcPts val="1000"/>
              </a:spcAft>
            </a:pPr>
            <a:endParaRPr lang="en-GB" sz="1000" dirty="0">
              <a:latin typeface="Calibri" panose="020F0502020204030204" pitchFamily="34" charset="0"/>
            </a:endParaRP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draw on the information provided at gateway criteria ‘b’ and ‘c’ and quality criteria ‘a’</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information about existing core funding streams and leverage capabilities</a:t>
            </a:r>
          </a:p>
          <a:p>
            <a:pPr marL="342900" lvl="1" indent="-342900" defTabSz="912813">
              <a:spcAft>
                <a:spcPts val="1000"/>
              </a:spcAft>
              <a:buClr>
                <a:srgbClr val="1464BE"/>
              </a:buClr>
              <a:buFont typeface="Arial" panose="020B0604020202020204" pitchFamily="34" charset="0"/>
              <a:buChar char="•"/>
              <a:defRPr/>
            </a:pPr>
            <a:r>
              <a:rPr lang="en-GB" sz="2200" dirty="0">
                <a:latin typeface="Calibri" panose="020F0502020204030204" pitchFamily="34" charset="0"/>
              </a:rPr>
              <a:t>submissions should explain the level of HEMG funding sought.</a:t>
            </a:r>
            <a:endParaRPr lang="en-US" sz="2200" dirty="0">
              <a:latin typeface="Calibri" panose="020F0502020204030204" pitchFamily="34" charset="0"/>
            </a:endParaRPr>
          </a:p>
          <a:p>
            <a:pPr marL="342900" indent="-342900" defTabSz="912813">
              <a:spcBef>
                <a:spcPct val="20000"/>
              </a:spcBef>
              <a:buClr>
                <a:srgbClr val="558ED5"/>
              </a:buClr>
              <a:defRPr/>
            </a:pPr>
            <a:endParaRPr lang="en-GB" sz="2200" dirty="0">
              <a:solidFill>
                <a:srgbClr val="000000"/>
              </a:solidFill>
              <a:latin typeface="Calibri" pitchFamily="34" charset="0"/>
            </a:endParaRPr>
          </a:p>
        </p:txBody>
      </p:sp>
      <p:sp>
        <p:nvSpPr>
          <p:cNvPr id="4099" name="Title 1"/>
          <p:cNvSpPr txBox="1">
            <a:spLocks/>
          </p:cNvSpPr>
          <p:nvPr/>
        </p:nvSpPr>
        <p:spPr bwMode="auto">
          <a:xfrm>
            <a:off x="2135188" y="419100"/>
            <a:ext cx="820896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Quality criteria</a:t>
            </a:r>
          </a:p>
        </p:txBody>
      </p:sp>
    </p:spTree>
    <p:extLst>
      <p:ext uri="{BB962C8B-B14F-4D97-AF65-F5344CB8AC3E}">
        <p14:creationId xmlns:p14="http://schemas.microsoft.com/office/powerpoint/2010/main" val="8098263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p:cNvSpPr txBox="1">
            <a:spLocks/>
          </p:cNvSpPr>
          <p:nvPr/>
        </p:nvSpPr>
        <p:spPr bwMode="auto">
          <a:xfrm>
            <a:off x="2135561" y="1484313"/>
            <a:ext cx="7921253" cy="4824412"/>
          </a:xfrm>
          <a:prstGeom prst="rect">
            <a:avLst/>
          </a:prstGeom>
          <a:noFill/>
          <a:ln w="9525">
            <a:noFill/>
            <a:miter lim="800000"/>
            <a:headEnd/>
            <a:tailEnd/>
          </a:ln>
        </p:spPr>
        <p:txBody>
          <a:bodyPr lIns="0" tIns="0" rIns="0" bIns="0"/>
          <a:lstStyle/>
          <a:p>
            <a:pPr marL="0" lvl="1" defTabSz="912813">
              <a:lnSpc>
                <a:spcPts val="2800"/>
              </a:lnSpc>
              <a:spcAft>
                <a:spcPts val="1000"/>
              </a:spcAft>
              <a:buClr>
                <a:srgbClr val="558ED5"/>
              </a:buClr>
              <a:defRPr/>
            </a:pPr>
            <a:endParaRPr lang="en-GB" sz="2600" b="1" i="1" dirty="0">
              <a:solidFill>
                <a:prstClr val="black"/>
              </a:solidFill>
              <a:latin typeface="Calibri" pitchFamily="34" charset="0"/>
            </a:endParaRPr>
          </a:p>
          <a:p>
            <a:pPr marL="0" lvl="1" defTabSz="912813">
              <a:lnSpc>
                <a:spcPts val="2800"/>
              </a:lnSpc>
              <a:spcAft>
                <a:spcPts val="1000"/>
              </a:spcAft>
              <a:buClr>
                <a:srgbClr val="558ED5"/>
              </a:buClr>
              <a:defRPr/>
            </a:pPr>
            <a:r>
              <a:rPr lang="en-GB" sz="2600" b="1" i="1" dirty="0">
                <a:solidFill>
                  <a:prstClr val="black"/>
                </a:solidFill>
                <a:latin typeface="Calibri" pitchFamily="34" charset="0"/>
              </a:rPr>
              <a:t>Any questions?</a:t>
            </a:r>
            <a:endParaRPr lang="en-US" sz="2200" dirty="0">
              <a:solidFill>
                <a:prstClr val="black"/>
              </a:solidFill>
              <a:latin typeface="Calibri" pitchFamily="34" charset="0"/>
            </a:endParaRPr>
          </a:p>
          <a:p>
            <a:pPr marL="360000" lvl="1" indent="-360000" defTabSz="912813">
              <a:spcAft>
                <a:spcPts val="1000"/>
              </a:spcAft>
              <a:buClr>
                <a:srgbClr val="1464BE"/>
              </a:buClr>
              <a:defRPr/>
            </a:pPr>
            <a:endParaRPr lang="en-US" sz="2200" dirty="0">
              <a:solidFill>
                <a:prstClr val="black"/>
              </a:solidFill>
              <a:latin typeface="Calibri" pitchFamily="34" charset="0"/>
            </a:endParaRPr>
          </a:p>
          <a:p>
            <a:pPr marL="342900" indent="-342900" defTabSz="912813">
              <a:spcBef>
                <a:spcPct val="20000"/>
              </a:spcBef>
              <a:buClr>
                <a:srgbClr val="558ED5"/>
              </a:buClr>
              <a:defRPr/>
            </a:pPr>
            <a:endParaRPr lang="en-GB" sz="2200" dirty="0">
              <a:solidFill>
                <a:prstClr val="black"/>
              </a:solidFill>
              <a:latin typeface="Calibri" pitchFamily="34" charset="0"/>
            </a:endParaRPr>
          </a:p>
        </p:txBody>
      </p:sp>
      <p:sp>
        <p:nvSpPr>
          <p:cNvPr id="5123" name="Title 1"/>
          <p:cNvSpPr txBox="1">
            <a:spLocks/>
          </p:cNvSpPr>
          <p:nvPr/>
        </p:nvSpPr>
        <p:spPr bwMode="auto">
          <a:xfrm>
            <a:off x="2135560" y="419100"/>
            <a:ext cx="820859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r>
              <a:rPr lang="en-GB" altLang="en-US" sz="3800" dirty="0">
                <a:solidFill>
                  <a:srgbClr val="1464BE"/>
                </a:solidFill>
                <a:latin typeface="Calibri" panose="020F0502020204030204" pitchFamily="34" charset="0"/>
                <a:cs typeface="Calibri" panose="020F0502020204030204" pitchFamily="34" charset="0"/>
              </a:rPr>
              <a:t>Quality criteria</a:t>
            </a:r>
          </a:p>
        </p:txBody>
      </p:sp>
    </p:spTree>
    <p:extLst>
      <p:ext uri="{BB962C8B-B14F-4D97-AF65-F5344CB8AC3E}">
        <p14:creationId xmlns:p14="http://schemas.microsoft.com/office/powerpoint/2010/main" val="3654297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661655"/>
            <a:ext cx="3340608" cy="6199632"/>
          </a:xfrm>
          <a:prstGeom prst="rect">
            <a:avLst/>
          </a:prstGeom>
        </p:spPr>
      </p:pic>
      <p:sp>
        <p:nvSpPr>
          <p:cNvPr id="5" name="Rectangle 14"/>
          <p:cNvSpPr txBox="1">
            <a:spLocks noChangeArrowheads="1"/>
          </p:cNvSpPr>
          <p:nvPr/>
        </p:nvSpPr>
        <p:spPr>
          <a:xfrm>
            <a:off x="5015866" y="1713404"/>
            <a:ext cx="5400675" cy="807153"/>
          </a:xfrm>
          <a:prstGeom prst="rect">
            <a:avLst/>
          </a:prstGeom>
        </p:spPr>
        <p:txBody>
          <a:bodyPr lIns="0" tIns="0" rIns="0" bIns="0"/>
          <a:lst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a:lstStyle>
          <a:p>
            <a:pPr algn="l" defTabSz="912813" eaLnBrk="1" hangingPunct="1">
              <a:lnSpc>
                <a:spcPts val="5400"/>
              </a:lnSpc>
            </a:pPr>
            <a:r>
              <a:rPr lang="en-US" sz="3800" dirty="0">
                <a:solidFill>
                  <a:srgbClr val="1464BE"/>
                </a:solidFill>
                <a:latin typeface="Calibri" panose="020F0502020204030204" pitchFamily="34" charset="0"/>
                <a:ea typeface="+mn-ea"/>
                <a:cs typeface="Calibri" panose="020F0502020204030204" pitchFamily="34" charset="0"/>
              </a:rPr>
              <a:t>How to find out more</a:t>
            </a:r>
          </a:p>
        </p:txBody>
      </p:sp>
      <p:sp>
        <p:nvSpPr>
          <p:cNvPr id="6" name="Rectangle 16"/>
          <p:cNvSpPr>
            <a:spLocks noChangeArrowheads="1"/>
          </p:cNvSpPr>
          <p:nvPr/>
        </p:nvSpPr>
        <p:spPr bwMode="auto">
          <a:xfrm>
            <a:off x="5015866" y="2577004"/>
            <a:ext cx="5400675" cy="2736850"/>
          </a:xfrm>
          <a:prstGeom prst="rect">
            <a:avLst/>
          </a:prstGeom>
          <a:noFill/>
          <a:ln w="9525">
            <a:noFill/>
            <a:miter lim="800000"/>
            <a:headEnd/>
            <a:tailEnd/>
          </a:ln>
        </p:spPr>
        <p:txBody>
          <a:bodyPr lIns="0" tIns="0" rIns="0" bIns="0"/>
          <a:lstStyle/>
          <a:p>
            <a:pPr fontAlgn="base">
              <a:lnSpc>
                <a:spcPts val="2800"/>
              </a:lnSpc>
              <a:spcBef>
                <a:spcPct val="0"/>
              </a:spcBef>
              <a:spcAft>
                <a:spcPts val="600"/>
              </a:spcAft>
              <a:defRPr/>
            </a:pPr>
            <a:endParaRPr lang="en-US" sz="2400" kern="0" dirty="0">
              <a:cs typeface="Arial" charset="0"/>
            </a:endParaRPr>
          </a:p>
          <a:p>
            <a:pPr fontAlgn="base">
              <a:lnSpc>
                <a:spcPts val="2800"/>
              </a:lnSpc>
              <a:spcBef>
                <a:spcPct val="0"/>
              </a:spcBef>
              <a:spcAft>
                <a:spcPts val="600"/>
              </a:spcAft>
              <a:defRPr/>
            </a:pPr>
            <a:r>
              <a:rPr lang="en-US" sz="2200" kern="0" dirty="0">
                <a:latin typeface="Calibri" panose="020F0502020204030204" pitchFamily="34" charset="0"/>
                <a:cs typeface="Arial" charset="0"/>
              </a:rPr>
              <a:t>researchpolicy@hefce.ac.uk</a:t>
            </a:r>
          </a:p>
          <a:p>
            <a:pPr fontAlgn="base">
              <a:lnSpc>
                <a:spcPts val="2800"/>
              </a:lnSpc>
              <a:spcBef>
                <a:spcPct val="0"/>
              </a:spcBef>
              <a:spcAft>
                <a:spcPts val="600"/>
              </a:spcAft>
              <a:defRPr/>
            </a:pPr>
            <a:r>
              <a:rPr lang="en-US" sz="2000" kern="0" dirty="0">
                <a:latin typeface="Calibri" panose="020F0502020204030204" pitchFamily="34" charset="0"/>
                <a:cs typeface="Arial" charset="0"/>
              </a:rPr>
              <a:t>www.hefce.ac.uk/rsrch/infrastructure/museums/</a:t>
            </a:r>
          </a:p>
          <a:p>
            <a:pPr algn="ctr" fontAlgn="base">
              <a:lnSpc>
                <a:spcPts val="2800"/>
              </a:lnSpc>
              <a:spcBef>
                <a:spcPct val="0"/>
              </a:spcBef>
              <a:spcAft>
                <a:spcPts val="1800"/>
              </a:spcAft>
              <a:defRPr/>
            </a:pPr>
            <a:endParaRPr lang="en-US" kern="0" dirty="0">
              <a:solidFill>
                <a:srgbClr val="1464BE"/>
              </a:solidFill>
              <a:cs typeface="Arial" charset="0"/>
            </a:endParaRPr>
          </a:p>
          <a:p>
            <a:pPr algn="ctr" fontAlgn="base">
              <a:lnSpc>
                <a:spcPts val="2800"/>
              </a:lnSpc>
              <a:spcBef>
                <a:spcPct val="0"/>
              </a:spcBef>
              <a:spcAft>
                <a:spcPts val="600"/>
              </a:spcAft>
              <a:defRPr/>
            </a:pPr>
            <a:endParaRPr lang="en-US" sz="2400" kern="0" dirty="0">
              <a:solidFill>
                <a:srgbClr val="1464BE"/>
              </a:solidFill>
              <a:cs typeface="Arial" charset="0"/>
            </a:endParaRPr>
          </a:p>
          <a:p>
            <a:pPr algn="ctr" fontAlgn="base">
              <a:lnSpc>
                <a:spcPts val="2800"/>
              </a:lnSpc>
              <a:spcBef>
                <a:spcPct val="0"/>
              </a:spcBef>
              <a:spcAft>
                <a:spcPts val="600"/>
              </a:spcAft>
              <a:defRPr/>
            </a:pPr>
            <a:endParaRPr lang="en-US" sz="2400" kern="0" dirty="0">
              <a:solidFill>
                <a:srgbClr val="1464BE"/>
              </a:solidFill>
              <a:cs typeface="Arial"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08168" y="5688654"/>
            <a:ext cx="2699792" cy="908698"/>
          </a:xfrm>
          <a:prstGeom prst="rect">
            <a:avLst/>
          </a:prstGeom>
        </p:spPr>
      </p:pic>
      <p:sp>
        <p:nvSpPr>
          <p:cNvPr id="7" name="Rectangle 6"/>
          <p:cNvSpPr/>
          <p:nvPr/>
        </p:nvSpPr>
        <p:spPr>
          <a:xfrm>
            <a:off x="1524000" y="0"/>
            <a:ext cx="9144000" cy="666000"/>
          </a:xfrm>
          <a:prstGeom prst="rect">
            <a:avLst/>
          </a:prstGeom>
          <a:solidFill>
            <a:srgbClr val="4F81BD">
              <a:lumMod val="75000"/>
            </a:srgbClr>
          </a:solidFill>
          <a:ln w="25400" cap="flat" cmpd="sng" algn="ctr">
            <a:noFill/>
            <a:prstDash val="solid"/>
          </a:ln>
          <a:effectLst/>
        </p:spPr>
        <p:txBody>
          <a:bodyPr rtlCol="0" anchor="ctr"/>
          <a:lstStyle/>
          <a:p>
            <a:pPr algn="ctr"/>
            <a:endParaRPr lang="en-GB" kern="0">
              <a:solidFill>
                <a:prstClr val="white"/>
              </a:solidFill>
              <a:cs typeface="Arial" charset="0"/>
            </a:endParaRPr>
          </a:p>
        </p:txBody>
      </p:sp>
    </p:spTree>
    <p:extLst>
      <p:ext uri="{BB962C8B-B14F-4D97-AF65-F5344CB8AC3E}">
        <p14:creationId xmlns:p14="http://schemas.microsoft.com/office/powerpoint/2010/main" val="897890181"/>
      </p:ext>
    </p:extLst>
  </p:cSld>
  <p:clrMapOvr>
    <a:masterClrMapping/>
  </p:clrMapOvr>
</p:sld>
</file>

<file path=ppt/theme/theme1.xml><?xml version="1.0" encoding="utf-8"?>
<a:theme xmlns:a="http://schemas.openxmlformats.org/drawingml/2006/main" name="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3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5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7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9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33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34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35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39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41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42_oldSkoo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D3DCDD63F4EE644912404C37C6DC7D1" ma:contentTypeVersion="8" ma:contentTypeDescription="Create a new document." ma:contentTypeScope="" ma:versionID="ea1b0873fae5f6d0e36567fb25c6655b">
  <xsd:schema xmlns:xsd="http://www.w3.org/2001/XMLSchema" xmlns:xs="http://www.w3.org/2001/XMLSchema" xmlns:p="http://schemas.microsoft.com/office/2006/metadata/properties" xmlns:ns3="73989249-8388-4882-99d3-6a156e63011d" targetNamespace="http://schemas.microsoft.com/office/2006/metadata/properties" ma:root="true" ma:fieldsID="8dff5598768f8cc5253da7cd629b1809" ns3:_="">
    <xsd:import namespace="73989249-8388-4882-99d3-6a156e63011d"/>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989249-8388-4882-99d3-6a156e63011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6AC14F-285D-48AF-990A-72930FFA6032}">
  <ds:schemaRefs>
    <ds:schemaRef ds:uri="http://schemas.microsoft.com/sharepoint/v3/contenttype/forms"/>
  </ds:schemaRefs>
</ds:datastoreItem>
</file>

<file path=customXml/itemProps2.xml><?xml version="1.0" encoding="utf-8"?>
<ds:datastoreItem xmlns:ds="http://schemas.openxmlformats.org/officeDocument/2006/customXml" ds:itemID="{EF4909FE-6D9C-42C7-AF81-2AACD795F817}">
  <ds:schemaRefs>
    <ds:schemaRef ds:uri="http://purl.org/dc/elements/1.1/"/>
    <ds:schemaRef ds:uri="73989249-8388-4882-99d3-6a156e63011d"/>
    <ds:schemaRef ds:uri="http://purl.org/dc/terms/"/>
    <ds:schemaRef ds:uri="http://www.w3.org/XML/1998/namespac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3154DBB3-F948-41CF-941C-BE87E3DABC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989249-8388-4882-99d3-6a156e6301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1935</TotalTime>
  <Words>1150</Words>
  <Application>Microsoft Office PowerPoint</Application>
  <PresentationFormat>Widescreen</PresentationFormat>
  <Paragraphs>176</Paragraphs>
  <Slides>23</Slides>
  <Notes>22</Notes>
  <HiddenSlides>0</HiddenSlides>
  <MMClips>0</MMClips>
  <ScaleCrop>false</ScaleCrop>
  <HeadingPairs>
    <vt:vector size="6" baseType="variant">
      <vt:variant>
        <vt:lpstr>Fonts Used</vt:lpstr>
      </vt:variant>
      <vt:variant>
        <vt:i4>2</vt:i4>
      </vt:variant>
      <vt:variant>
        <vt:lpstr>Theme</vt:lpstr>
      </vt:variant>
      <vt:variant>
        <vt:i4>13</vt:i4>
      </vt:variant>
      <vt:variant>
        <vt:lpstr>Slide Titles</vt:lpstr>
      </vt:variant>
      <vt:variant>
        <vt:i4>23</vt:i4>
      </vt:variant>
    </vt:vector>
  </HeadingPairs>
  <TitlesOfParts>
    <vt:vector size="38" baseType="lpstr">
      <vt:lpstr>Arial</vt:lpstr>
      <vt:lpstr>Calibri</vt:lpstr>
      <vt:lpstr>oldSkool</vt:lpstr>
      <vt:lpstr>1_oldSkool</vt:lpstr>
      <vt:lpstr>3_oldSkool</vt:lpstr>
      <vt:lpstr>13_oldSkool</vt:lpstr>
      <vt:lpstr>25_oldSkool</vt:lpstr>
      <vt:lpstr>27_oldSkool</vt:lpstr>
      <vt:lpstr>29_oldSkool</vt:lpstr>
      <vt:lpstr>33_oldSkool</vt:lpstr>
      <vt:lpstr>34_oldSkool</vt:lpstr>
      <vt:lpstr>35_oldSkool</vt:lpstr>
      <vt:lpstr>39_oldSkool</vt:lpstr>
      <vt:lpstr>41_oldSkool</vt:lpstr>
      <vt:lpstr>42_oldSkool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Town Meeting presentation 4 30062016 (Final)</dc:title>
  <dc:creator>Claire Fraser [7147]</dc:creator>
  <cp:lastModifiedBy>Marilyn Kamanyire - UKRI</cp:lastModifiedBy>
  <cp:revision>267</cp:revision>
  <dcterms:created xsi:type="dcterms:W3CDTF">2016-04-19T14:11:40Z</dcterms:created>
  <dcterms:modified xsi:type="dcterms:W3CDTF">2021-09-15T09:06:06Z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0x010100DD3DCDD63F4EE644912404C37C6DC7D1</vt:lpwstr>
  </property>
</Properties>
</file>